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Default xmlns="" Extension="fntdata" ContentType="application/x-fontdata"/>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embedTrueType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notesMasterIdLst>
    <p:notesMasterId r:id="rId16"/>
  </p:notesMasterIdLst>
  <p:sldSz cx="9144000" cy="5143500"/>
  <p:notesSz cx="5143500" cy="9144000"/>
  <p:embeddedFontLst>
    <p:embeddedFont>
      <p:font typeface="Inter"/>
      <p:regular r:id="rId21"/>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20" Type="http://schemas.openxmlformats.org/officeDocument/2006/relationships/tableStyles" Target="tableStyles.xml"/><Relationship xmlns="" Id="rId21" Type="http://schemas.openxmlformats.org/officeDocument/2006/relationships/font" Target="fonts/rId21.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Aujourd'hui, nous allons discuter du contexte et des enjeux liés à la modernisation de l'infrastructure du campus IT "DCS Games".
La problématique principale est de fournir un suivi précis et sécurisé de la consommation des ressources de ses applications internes.
Nous avons trois axes clés à aborder : la sécurité maximale, la haute disponibilité, et la visualisation des données.
Nos objectifs communs incluent le déploiement d'un environnement de production stable sous Linux, la sécurisation des accès, et la conception d'une base de données robuste.
Enfin, nous visons à développer un dashboard dynamique avec des indicateurs clés et à assurer une synergie parfaite entre les pôles SISR et SLAM.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Nous commençons par les utilisateurs, qui interagissent avec le système via le protocole HTTPS sur le port 443.
Le Nginx Proxy Manager gère les requêtes entrantes. Il s’appuie sur Docker pour la conteneurisation, ce qui garantit une isolation des services et une meilleure portabilité. Les connexions sont sécurisées grâce à des certificats Let’s Encrypt (SSL/TLS), assurant le chiffrement des échanges.
Le serveur web Apache traite ensuite les requêtes sur le port 8080. Il exécute PHP 8.2, en utilisant PDO (PHP Data Objects) pour les interactions avec la base de données, permettant des requêtes sécurisées et paramétrées.
Enfin, la base de données MariaDB, sécurisée, héberge la base campus_it. Elle gère le traitement des données via des requêtes SQL avancées. L’interface utilisateur repose sur une approche UI/UX en Glassmorphism, optimisant l’expérience visuelle et la lisibilité des données.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Aujourd'hui, nous allons discuter de l'infrastructure serveur, en mettant l'accent sur le matériel et l'hyperviseur utilisés.
Nous avons choisi un Mini PC Intel N150 avec des spécifications optimales pour nos besoins, y compris 16 Go de RAM et un SSD de 512 Go.
Le système d'exploitation est Debian 12 (Bookworm) en version "Netinst", sans interface graphique, pour une meilleure performance.
Nous allons également examiner les métriques de monitoring, avec une utilisation de la RAM à 845 Mo et un CPU moyen à 4.2%.
Ces choix visent à optimiser les performances tout en assurant la stabilité et en réduisant la surface d'attaque.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Nous allons discuter de la sécurité réseau active, en mettant l'accent sur trois éléments clés : le pare-feu UFW, Fail2Ban et le durcissement SSH.
Pour le pare-feu UFW, il est essentiel de mettre en place une politique de sécurité stricte, en fermant tout par défaut et en n'ouvrant que les ports nécessaires.
Fail2Ban offre une protection dynamique contre les attaques par force brute sur les services exposés, avec une analyse continue des logs en temps réel.
Enfin, le durcissement SSH est crucial. Assurez-vous que le port 22 n'est pas exposé et que l'accès root est totalement banni, en utilisant uniquement des clés Ed25519 pour l'accès.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Aujourd'hui, nous allons discuter de l'utilisation de WireGuard pour sécuriser le déploiement de code au sein de l'équipe SLAM.
WireGuard permet de déployer en toute sécurité sans exposer les ports SSH et SFTP sur Internet.
Les avantages incluent un cryptage moderne, une invisibilité du port 51820 UDP, et l'utilisation d'adresses IP privées pour accéder au serveur.
Nous allons également passer en revue le flux de déploiement sécurisé, qui comprend la connexion VPN, le transfert SFTP, et la connexion à la base de données.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Aujourd'hui, nous allons discuter de l'architecture web pour le reverse proxy et le chiffrement SSL.
Pour répondre aux exigences du HTTPS, nous avons séparé le serveur web du gestionnaire de certificats.
Nous utilisons Apache comme backend, configuré sur le port interne 8080, pour exécuter uniquement le code PHP du Dashboard.
Nginx Proxy Manager, déployé via Docker, écoute publiquement sur les ports 80 et 443.
La redirection DNS pour le domaine dcsgames.jasir.fr est gérée chez Infomaniak.
Enfin, nous avons mis en place une génération automatisée des certificats Let's Encrypt pour assurer la sécurité.</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L’application web ne doit jamais se connecter à MariaDB avec le compte root. Cela représente un risque majeur : en cas de compromission de l’application, l’attaquant disposerait d’un contrôle total sur la base.
Nous créons donc un utilisateur dédié à l’application, avec des privilèges strictement limités (par exemple : SELECT, INSERT, UPDATE, éventuellement DELETE sur une base spécifique). Cette segmentation réduit considérablement la surface d’attaque et respecte les bonnes pratiques de sécurité.
Passons maintenant à la stratégie de sauvegarde, qui couvre à la fois le système d’exploitation et les données.
Une sauvegarde quotidienne est planifiée via mysqldump, permettant d’exporter la base sous forme logique (fichier SQL). Cela garantit l’intégrité des données et facilite la restauration en cas d’incident.
En complément, des snapshots hebdomadaires sont mis en place. Ils offrent un point de restauration supplémentaire au niveau système, renforçant la résilience globale et les capacités de reprise après sinistre (PRA).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 choix de l’infrastructure influence directement :
les coûts d’investissement initiaux (CAPEX)
les coûts opérationnels récurrents (OPEX)
Solution on-premise
Dans le cas d’une solution locale, l’investissement initial repose sur l’achat d’un matériel dédié, par exemple un Mini PC équipé d’un processeur Intel N150.
Les caractéristiques principales sont :
un coût initial maîtrisé
un contrôle total sur les données et l’infrastructure
des coûts récurrents limités (principalement électricité et maintenance)
Cependant, il faut intégrer dans l’analyse complète :
le coût de l’électricité sur plusieurs années
le renouvellement matériel
le temps d’administration
Solution cloud
À l’inverse, une solution cloud implique :
des coûts récurrents mensuels ou annuels
une dépendance à un hébergeur tiers
une évolutivité simplifiée (scalabilité)
Le principal enjeu financier réside dans l’accumulation des coûts à long terme, notamment en cas d’augmentation des ressources (stockage, bande passante, puissance de calcul).
Verdict
Le choix en faveur de l’on-premise se justifie par :
une meilleure maîtrise budgétaire à long terme
une réduction potentielle de l’empreinte écologique, si le matériel est basse consommation
une souveraineté complète des données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Aujourd'hui, nous allons explorer l'architecture de la base de données, en nous concentrant sur le modèle relationnel `campus_it`.
Cette base de données MySQL/MariaDB a été conçue pour normaliser le stockage des métriques des départements.
Nous avons trois tables principales : la table des applications, qui liste les 8 services critiques, la table des ressources, qui suit différents types de métriques, et la table de consommation, qui contient les enregistrements des applications et des ressources.
Chaque table a des identifiants clés, et la table de consommation relie les applications et les ressources avec des volumes mesurés par mois.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Pour cela, nous avons utilisé :
des jointures (JOIN) pour croiser plusieurs tables
des regroupements (GROUP BY) pour agréger les données
des fonctions d’agrégation conditionnelle (SUM(), COUNT() avec CASE WHEN) pour produire des indicateurs précis
Première requête
Elle met en évidence les cinq applications les plus consommatrices de ressources.
Grâce à un tri décroissant (ORDER BY ... DESC) et une limitation (LIMIT 5), nous obtenons un classement basé sur les volumes de consommation (CPU, stockage ou bande passante selon le contexte).
Objectif : identifier rapidement les points de charge critiques.
Deuxième requête
Elle réalise une comparaison de type pivot entre les ressources de stockage et réseau dans le temps.
En combinant GROUP BY sur une dimension temporelle (jour, semaine ou mois) et une agrégation conditionnelle, nous obtenons une vue comparative structurée.
Objectif : analyser les tendances et détecter d’éventuelles anomalies.
Impact stratégique
Ces requêtes :
renforcent la qualité de l’analyse des données
permettent une visualisation pertinente dans le dashboard
améliorent la prise de décision, en s’appuyant sur des indicateurs consolidés et fiables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Aujourd'hui, nous allons discuter du design et de l'implémentation du dashboard.
Nous avons utilisé PHP et JavaScript pour le développement, en mettant l'accent sur une connexion PDO sécurisée avec des blocs Try/Catch.
Le Design System comprend un thème sombre "Neon" et des effets de Glassmorphism, avec des palettes HSL personnalisées. Il y a également un thème clair et un thème contrasté.
Nous avons intégré Chart.js et Highcharts pour des graphiques en aires, des barres de comparaison et des donuts, le tout injecté via JSON.
Enfin, des micro-animations ont été ajoutées pour améliorer l'interaction, comme l'effet d'incrémentation des chiffres et le suivi de souris CSS sur les bordures des cartes.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 synergie entre les pôles a été essentielle pour le succès de l'application DCS Games IT.
Nous avons assuré un partage constant des informations réseau, notamment sur les IP virtuelles et les accès WireGuard.
La création d'un utilisateur MariaDB limité a été mise en place pour renforcer la sécurité et protéger l'OS des erreurs potentielles.
Le pôle SISR a également préparé le dossier pour faciliter l'envoi des fichiers SFTP par le pôle SLAM.
Cette collaboration technique fluide entre l'Infrastructure et le Développement a été cruciale pour notre réussite.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Nous avons réussi à mettre en place une infrastructure Proxmox qui est prête pour la production, avec des caractéristiques de sécurité, de performance et de sauvegarde.
Le Dashboard que nous avons fourni est non seulement dynamique, mais aussi esthétiquement réussi, répondant aux exigences de gestion des données du campus.
C'est une mission accomplie, et je suis ravi de partager ces résultats avec vous.
Je vous remercie de votre attention et je suis maintenant ouvert à vos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slideLayout" Target="../slideLayouts/slideLayout1.xml"/><Relationship Id="rId6"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slideLayout" Target="../slideLayouts/slideLayout1.xml"/><Relationship Id="rId5"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6" Type="http://schemas.openxmlformats.org/officeDocument/2006/relationships/image" Target="../media/image-9-6.png"/><Relationship Id="rId7" Type="http://schemas.openxmlformats.org/officeDocument/2006/relationships/image" Target="../media/image-9-7.png"/><Relationship Id="rId8" Type="http://schemas.openxmlformats.org/officeDocument/2006/relationships/image" Target="../media/image-9-8.png"/><Relationship Id="rId9" Type="http://schemas.openxmlformats.org/officeDocument/2006/relationships/image" Target="../media/image-9-9.png"/><Relationship Id="rId10" Type="http://schemas.openxmlformats.org/officeDocument/2006/relationships/image" Target="../media/image-9-10.png"/><Relationship Id="rId11" Type="http://schemas.openxmlformats.org/officeDocument/2006/relationships/image" Target="../media/image-9-11.png"/><Relationship Id="rId12" Type="http://schemas.openxmlformats.org/officeDocument/2006/relationships/image" Target="../media/image-9-12.png"/><Relationship Id="rId13" Type="http://schemas.openxmlformats.org/officeDocument/2006/relationships/image" Target="../media/image-9-13.png"/><Relationship Id="rId14" Type="http://schemas.openxmlformats.org/officeDocument/2006/relationships/image" Target="../media/image-9-14.png"/><Relationship Id="rId15" Type="http://schemas.openxmlformats.org/officeDocument/2006/relationships/image" Target="../media/image-9-15.png"/><Relationship Id="rId16" Type="http://schemas.openxmlformats.org/officeDocument/2006/relationships/image" Target="../media/image-9-16.png"/><Relationship Id="rId17" Type="http://schemas.openxmlformats.org/officeDocument/2006/relationships/image" Target="../media/image-9-17.png"/><Relationship Id="rId18" Type="http://schemas.openxmlformats.org/officeDocument/2006/relationships/image" Target="../media/image-9-18.png"/><Relationship Id="rId19" Type="http://schemas.openxmlformats.org/officeDocument/2006/relationships/image" Target="../media/image-9-19.png"/><Relationship Id="rId20" Type="http://schemas.openxmlformats.org/officeDocument/2006/relationships/slideLayout" Target="../slideLayouts/slideLayout1.xml"/><Relationship Id="rId21"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080B12"/>
          </a:solidFill>
          <a:ln w="4517">
            <a:solidFill>
              <a:srgbClr val="1A2236"/>
            </a:solidFill>
            <a:prstDash val="solid"/>
          </a:ln>
        </p:spPr>
      </p:sp>
      <p:sp>
        <p:nvSpPr>
          <p:cNvPr id="3" name="Shape 1"/>
          <p:cNvSpPr/>
          <p:nvPr/>
        </p:nvSpPr>
        <p:spPr>
          <a:xfrm>
            <a:off x="-637066" y="-637066"/>
            <a:ext cx="2567277" cy="2567277"/>
          </a:xfrm>
          <a:prstGeom prst="roundRect">
            <a:avLst/>
          </a:prstGeom>
          <a:solidFill>
            <a:srgbClr val="7C3AED">
              <a:alpha val="40000"/>
            </a:srgbClr>
          </a:solidFill>
          <a:ln/>
        </p:spPr>
      </p:sp>
      <p:sp>
        <p:nvSpPr>
          <p:cNvPr id="4" name="Shape 2"/>
          <p:cNvSpPr/>
          <p:nvPr/>
        </p:nvSpPr>
        <p:spPr>
          <a:xfrm>
            <a:off x="6570352" y="2572047"/>
            <a:ext cx="3209097" cy="3209097"/>
          </a:xfrm>
          <a:prstGeom prst="roundRect">
            <a:avLst/>
          </a:prstGeom>
          <a:solidFill>
            <a:srgbClr val="06B6D4">
              <a:alpha val="40000"/>
            </a:srgbClr>
          </a:solidFill>
          <a:ln/>
        </p:spPr>
      </p:sp>
      <p:sp>
        <p:nvSpPr>
          <p:cNvPr id="5" name="Shape 3"/>
          <p:cNvSpPr/>
          <p:nvPr/>
        </p:nvSpPr>
        <p:spPr>
          <a:xfrm>
            <a:off x="2648116" y="646581"/>
            <a:ext cx="3850916" cy="3850916"/>
          </a:xfrm>
          <a:prstGeom prst="roundRect">
            <a:avLst/>
          </a:prstGeom>
          <a:solidFill>
            <a:srgbClr val="2563EB">
              <a:alpha val="15000"/>
            </a:srgbClr>
          </a:solidFill>
          <a:ln/>
        </p:spPr>
      </p:sp>
      <p:sp>
        <p:nvSpPr>
          <p:cNvPr id="6" name="Shape 4"/>
          <p:cNvSpPr/>
          <p:nvPr/>
        </p:nvSpPr>
        <p:spPr>
          <a:xfrm>
            <a:off x="4754" y="4754"/>
            <a:ext cx="9134491" cy="5133991"/>
          </a:xfrm>
          <a:prstGeom prst="rect">
            <a:avLst/>
          </a:prstGeom>
          <a:noFill/>
          <a:ln/>
        </p:spPr>
      </p:sp>
      <p:sp>
        <p:nvSpPr>
          <p:cNvPr id="7" name="Shape 5"/>
          <p:cNvSpPr/>
          <p:nvPr/>
        </p:nvSpPr>
        <p:spPr>
          <a:xfrm>
            <a:off x="4014978" y="685803"/>
            <a:ext cx="1114044" cy="323477"/>
          </a:xfrm>
          <a:prstGeom prst="rect">
            <a:avLst/>
          </a:prstGeom>
          <a:noFill/>
          <a:ln/>
        </p:spPr>
      </p:sp>
      <p:sp>
        <p:nvSpPr>
          <p:cNvPr id="8" name="Shape 6"/>
          <p:cNvSpPr/>
          <p:nvPr/>
        </p:nvSpPr>
        <p:spPr>
          <a:xfrm>
            <a:off x="4014978" y="685803"/>
            <a:ext cx="1114044" cy="195113"/>
          </a:xfrm>
          <a:prstGeom prst="roundRect">
            <a:avLst>
              <a:gd name="adj" fmla="val 626901"/>
            </a:avLst>
          </a:prstGeom>
          <a:solidFill>
            <a:srgbClr val="06B6D4">
              <a:alpha val="18000"/>
            </a:srgbClr>
          </a:solidFill>
          <a:ln w="4517">
            <a:solidFill>
              <a:srgbClr val="06B6D4">
                <a:alpha val="40000"/>
              </a:srgbClr>
            </a:solidFill>
            <a:prstDash val="solid"/>
          </a:ln>
        </p:spPr>
      </p:sp>
      <p:sp>
        <p:nvSpPr>
          <p:cNvPr id="9" name="Text 7"/>
          <p:cNvSpPr/>
          <p:nvPr/>
        </p:nvSpPr>
        <p:spPr>
          <a:xfrm>
            <a:off x="4124324" y="728591"/>
            <a:ext cx="895350" cy="109538"/>
          </a:xfrm>
          <a:prstGeom prst="rect">
            <a:avLst/>
          </a:prstGeom>
          <a:noFill/>
          <a:ln/>
        </p:spPr>
        <p:txBody>
          <a:bodyPr wrap="square" lIns="0" tIns="0" rIns="0" bIns="0" rtlCol="0" anchor="ctr"/>
          <a:lstStyle/>
          <a:p>
            <a:pPr algn="l" indent="0" marL="0">
              <a:lnSpc>
                <a:spcPts val="818"/>
              </a:lnSpc>
              <a:buNone/>
            </a:pPr>
            <a:r>
              <a:rPr lang="en-US" sz="676" b="1" spc="47" kern="0" dirty="0">
                <a:solidFill>
                  <a:srgbClr val="06B6D4">
                    <a:alpha val="99000"/>
                  </a:srgbClr>
                </a:solidFill>
                <a:latin typeface="Inter" pitchFamily="34" charset="0"/>
                <a:ea typeface="Inter" pitchFamily="34" charset="-122"/>
                <a:cs typeface="Inter" pitchFamily="34" charset="-120"/>
              </a:rPr>
              <a:t>PROJET FOXTROT</a:t>
            </a:r>
            <a:endParaRPr lang="en-US" sz="676" dirty="0"/>
          </a:p>
        </p:txBody>
      </p:sp>
      <p:pic>
        <p:nvPicPr>
          <p:cNvPr id="10" name="Image 0" descr="preencoded.png">    </p:cNvPr>
          <p:cNvPicPr>
            <a:picLocks noChangeAspect="1"/>
          </p:cNvPicPr>
          <p:nvPr/>
        </p:nvPicPr>
        <p:blipFill>
          <a:blip r:embed="rId1"/>
          <a:srcRect l="0" r="0" t="0" b="0"/>
          <a:stretch/>
        </p:blipFill>
        <p:spPr>
          <a:xfrm>
            <a:off x="4095750" y="1009280"/>
            <a:ext cx="952500" cy="952500"/>
          </a:xfrm>
          <a:prstGeom prst="rect">
            <a:avLst/>
          </a:prstGeom>
        </p:spPr>
      </p:pic>
      <p:sp>
        <p:nvSpPr>
          <p:cNvPr id="11" name="Shape 8"/>
          <p:cNvSpPr/>
          <p:nvPr/>
        </p:nvSpPr>
        <p:spPr>
          <a:xfrm>
            <a:off x="4161640" y="1961780"/>
            <a:ext cx="820721" cy="213940"/>
          </a:xfrm>
          <a:prstGeom prst="rect">
            <a:avLst/>
          </a:prstGeom>
          <a:noFill/>
          <a:ln/>
        </p:spPr>
      </p:sp>
      <p:pic>
        <p:nvPicPr>
          <p:cNvPr id="12" name="Image 1" descr="preencoded.png">    </p:cNvPr>
          <p:cNvPicPr>
            <a:picLocks noChangeAspect="1"/>
          </p:cNvPicPr>
          <p:nvPr/>
        </p:nvPicPr>
        <p:blipFill>
          <a:blip r:embed="rId2"/>
          <a:srcRect l="0" r="0" t="0" b="0"/>
          <a:stretch/>
        </p:blipFill>
        <p:spPr>
          <a:xfrm>
            <a:off x="4161640" y="1961780"/>
            <a:ext cx="820721" cy="95084"/>
          </a:xfrm>
          <a:prstGeom prst="rect">
            <a:avLst/>
          </a:prstGeom>
        </p:spPr>
      </p:pic>
      <p:sp>
        <p:nvSpPr>
          <p:cNvPr id="13" name="Shape 9"/>
          <p:cNvSpPr/>
          <p:nvPr/>
        </p:nvSpPr>
        <p:spPr>
          <a:xfrm>
            <a:off x="2072280" y="2175720"/>
            <a:ext cx="4999440" cy="664640"/>
          </a:xfrm>
          <a:prstGeom prst="rect">
            <a:avLst/>
          </a:prstGeom>
          <a:noFill/>
          <a:ln/>
        </p:spPr>
      </p:sp>
      <p:sp>
        <p:nvSpPr>
          <p:cNvPr id="14" name="Text 10"/>
          <p:cNvSpPr/>
          <p:nvPr/>
        </p:nvSpPr>
        <p:spPr>
          <a:xfrm>
            <a:off x="1871663" y="2170965"/>
            <a:ext cx="5400675" cy="280988"/>
          </a:xfrm>
          <a:prstGeom prst="rect">
            <a:avLst/>
          </a:prstGeom>
          <a:noFill/>
          <a:ln/>
        </p:spPr>
        <p:txBody>
          <a:bodyPr wrap="square" lIns="0" tIns="0" rIns="0" bIns="0" rtlCol="0" anchor="ctr"/>
          <a:lstStyle/>
          <a:p>
            <a:pPr algn="l" indent="0" marL="0">
              <a:lnSpc>
                <a:spcPts val="2091"/>
              </a:lnSpc>
              <a:buNone/>
            </a:pPr>
            <a:r>
              <a:rPr lang="en-US" sz="1742" b="1" dirty="0">
                <a:solidFill>
                  <a:srgbClr val="000000"/>
                </a:solidFill>
                <a:latin typeface="Inter" pitchFamily="34" charset="0"/>
                <a:ea typeface="Inter" pitchFamily="34" charset="-122"/>
                <a:cs typeface="Inter" pitchFamily="34" charset="-120"/>
              </a:rPr>
              <a:t>Plateforme de suivi des consommations Cloud</a:t>
            </a:r>
            <a:endParaRPr lang="en-US" sz="1742" dirty="0"/>
          </a:p>
        </p:txBody>
      </p:sp>
      <p:sp>
        <p:nvSpPr>
          <p:cNvPr id="15" name="Shape 11"/>
          <p:cNvSpPr/>
          <p:nvPr/>
        </p:nvSpPr>
        <p:spPr>
          <a:xfrm>
            <a:off x="1683813" y="2840360"/>
            <a:ext cx="5776374" cy="1617337"/>
          </a:xfrm>
          <a:prstGeom prst="rect">
            <a:avLst/>
          </a:prstGeom>
          <a:noFill/>
          <a:ln/>
        </p:spPr>
      </p:sp>
      <p:pic>
        <p:nvPicPr>
          <p:cNvPr id="16" name="Image 2" descr="preencoded.png">    </p:cNvPr>
          <p:cNvPicPr>
            <a:picLocks noChangeAspect="1"/>
          </p:cNvPicPr>
          <p:nvPr/>
        </p:nvPicPr>
        <p:blipFill>
          <a:blip r:embed="rId3"/>
          <a:srcRect l="0" r="0" t="0" b="0"/>
          <a:stretch/>
        </p:blipFill>
        <p:spPr>
          <a:xfrm>
            <a:off x="1683813" y="2840360"/>
            <a:ext cx="3056962" cy="1978658"/>
          </a:xfrm>
          <a:prstGeom prst="rect">
            <a:avLst/>
          </a:prstGeom>
        </p:spPr>
      </p:pic>
      <p:pic>
        <p:nvPicPr>
          <p:cNvPr id="17" name="Image 3" descr="preencoded.png">    </p:cNvPr>
          <p:cNvPicPr>
            <a:picLocks noChangeAspect="1"/>
          </p:cNvPicPr>
          <p:nvPr/>
        </p:nvPicPr>
        <p:blipFill>
          <a:blip r:embed="rId4"/>
          <a:srcRect l="0" r="0" t="0" b="0"/>
          <a:stretch/>
        </p:blipFill>
        <p:spPr>
          <a:xfrm>
            <a:off x="4764546" y="2840360"/>
            <a:ext cx="3056962" cy="1978658"/>
          </a:xfrm>
          <a:prstGeom prst="rect">
            <a:avLst/>
          </a:prstGeom>
        </p:spPr>
      </p:pic>
      <p:sp>
        <p:nvSpPr>
          <p:cNvPr id="18" name="Shape 12"/>
          <p:cNvSpPr/>
          <p:nvPr/>
        </p:nvSpPr>
        <p:spPr>
          <a:xfrm>
            <a:off x="4134408" y="4715877"/>
            <a:ext cx="852488" cy="185738"/>
          </a:xfrm>
          <a:prstGeom prst="rect">
            <a:avLst/>
          </a:prstGeom>
          <a:noFill/>
          <a:ln/>
        </p:spPr>
      </p:sp>
      <p:sp>
        <p:nvSpPr>
          <p:cNvPr id="19" name="Text 13"/>
          <p:cNvSpPr/>
          <p:nvPr/>
        </p:nvSpPr>
        <p:spPr>
          <a:xfrm>
            <a:off x="4134408" y="4715877"/>
            <a:ext cx="852488" cy="185738"/>
          </a:xfrm>
          <a:prstGeom prst="rect">
            <a:avLst/>
          </a:prstGeom>
          <a:noFill/>
          <a:ln/>
        </p:spPr>
        <p:txBody>
          <a:bodyPr wrap="square" lIns="0" tIns="0" rIns="0" bIns="0" rtlCol="0" anchor="ctr"/>
          <a:lstStyle/>
          <a:p>
            <a:pPr algn="l" indent="0" marL="0">
              <a:lnSpc>
                <a:spcPts val="1366"/>
              </a:lnSpc>
              <a:buNone/>
            </a:pPr>
            <a:r>
              <a:rPr lang="en-US" sz="854" b="1" spc="71" kern="0" dirty="0">
                <a:solidFill>
                  <a:srgbClr val="5C6A82">
                    <a:alpha val="99000"/>
                  </a:srgbClr>
                </a:solidFill>
                <a:latin typeface="Inter" pitchFamily="34" charset="0"/>
                <a:ea typeface="Inter" pitchFamily="34" charset="-122"/>
                <a:cs typeface="Inter" pitchFamily="34" charset="-120"/>
              </a:rPr>
              <a:t>5 MARS 2026</a:t>
            </a:r>
            <a:endParaRPr lang="en-US" sz="854"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6567486" y="2566986"/>
            <a:ext cx="3214687" cy="3214687"/>
          </a:xfrm>
          <a:prstGeom prst="roundRect">
            <a:avLst/>
          </a:prstGeom>
          <a:solidFill>
            <a:srgbClr val="7C3AED">
              <a:alpha val="20000"/>
            </a:srgbClr>
          </a:solidFill>
          <a:ln/>
        </p:spPr>
      </p:sp>
      <p:sp>
        <p:nvSpPr>
          <p:cNvPr id="5" name="Shape 2"/>
          <p:cNvSpPr/>
          <p:nvPr/>
        </p:nvSpPr>
        <p:spPr>
          <a:xfrm>
            <a:off x="4763" y="4763"/>
            <a:ext cx="9134475" cy="5133975"/>
          </a:xfrm>
          <a:prstGeom prst="rect">
            <a:avLst/>
          </a:prstGeom>
          <a:noFill/>
          <a:ln/>
        </p:spPr>
      </p:sp>
      <p:sp>
        <p:nvSpPr>
          <p:cNvPr id="6" name="Shape 3"/>
          <p:cNvSpPr/>
          <p:nvPr/>
        </p:nvSpPr>
        <p:spPr>
          <a:xfrm>
            <a:off x="390525" y="328613"/>
            <a:ext cx="8362951" cy="1030557"/>
          </a:xfrm>
          <a:prstGeom prst="rect">
            <a:avLst/>
          </a:prstGeom>
          <a:noFill/>
          <a:ln/>
        </p:spPr>
      </p:sp>
      <p:sp>
        <p:nvSpPr>
          <p:cNvPr id="7" name="Shape 4"/>
          <p:cNvSpPr/>
          <p:nvPr/>
        </p:nvSpPr>
        <p:spPr>
          <a:xfrm>
            <a:off x="390525" y="328613"/>
            <a:ext cx="8362951" cy="840057"/>
          </a:xfrm>
          <a:prstGeom prst="rect">
            <a:avLst/>
          </a:prstGeom>
          <a:noFill/>
          <a:ln/>
        </p:spPr>
      </p:sp>
      <p:sp>
        <p:nvSpPr>
          <p:cNvPr id="8" name="Shape 5"/>
          <p:cNvSpPr/>
          <p:nvPr/>
        </p:nvSpPr>
        <p:spPr>
          <a:xfrm>
            <a:off x="390525" y="328613"/>
            <a:ext cx="2471738" cy="840057"/>
          </a:xfrm>
          <a:prstGeom prst="rect">
            <a:avLst/>
          </a:prstGeom>
          <a:noFill/>
          <a:ln/>
        </p:spPr>
      </p:sp>
      <p:sp>
        <p:nvSpPr>
          <p:cNvPr id="9" name="Shape 6"/>
          <p:cNvSpPr/>
          <p:nvPr/>
        </p:nvSpPr>
        <p:spPr>
          <a:xfrm>
            <a:off x="390525" y="328613"/>
            <a:ext cx="995363" cy="195263"/>
          </a:xfrm>
          <a:prstGeom prst="roundRect">
            <a:avLst>
              <a:gd name="adj" fmla="val 627511"/>
            </a:avLst>
          </a:prstGeom>
          <a:solidFill>
            <a:srgbClr val="7C3AED">
              <a:alpha val="18000"/>
            </a:srgbClr>
          </a:solidFill>
          <a:ln w="4524">
            <a:solidFill>
              <a:srgbClr val="7C3AED">
                <a:alpha val="40000"/>
              </a:srgbClr>
            </a:solidFill>
            <a:prstDash val="solid"/>
          </a:ln>
        </p:spPr>
      </p:sp>
      <p:sp>
        <p:nvSpPr>
          <p:cNvPr id="10" name="Text 7"/>
          <p:cNvSpPr/>
          <p:nvPr/>
        </p:nvSpPr>
        <p:spPr>
          <a:xfrm>
            <a:off x="500063" y="371475"/>
            <a:ext cx="776288"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A78BFA">
                    <a:alpha val="99000"/>
                  </a:srgbClr>
                </a:solidFill>
                <a:latin typeface="Inter" pitchFamily="34" charset="0"/>
                <a:ea typeface="Inter" pitchFamily="34" charset="-122"/>
                <a:cs typeface="Inter" pitchFamily="34" charset="-120"/>
              </a:rPr>
              <a:t>INTRODUCTION</a:t>
            </a:r>
            <a:endParaRPr lang="en-US" sz="677" dirty="0"/>
          </a:p>
        </p:txBody>
      </p:sp>
      <p:sp>
        <p:nvSpPr>
          <p:cNvPr id="11" name="Text 8"/>
          <p:cNvSpPr/>
          <p:nvPr/>
        </p:nvSpPr>
        <p:spPr>
          <a:xfrm>
            <a:off x="390525" y="647700"/>
            <a:ext cx="2471738" cy="328613"/>
          </a:xfrm>
          <a:prstGeom prst="rect">
            <a:avLst/>
          </a:prstGeom>
          <a:noFill/>
          <a:ln/>
        </p:spPr>
        <p:txBody>
          <a:bodyPr wrap="square" lIns="0" tIns="0" rIns="0" bIns="0" rtlCol="0" anchor="ctr"/>
          <a:lstStyle/>
          <a:p>
            <a:pPr algn="l" indent="0" marL="0">
              <a:lnSpc>
                <a:spcPts val="2437"/>
              </a:lnSpc>
              <a:buNone/>
            </a:pPr>
            <a:r>
              <a:rPr lang="en-US" sz="2031" b="1" spc="-20" kern="0" dirty="0">
                <a:solidFill>
                  <a:srgbClr val="F0F4FF">
                    <a:alpha val="99000"/>
                  </a:srgbClr>
                </a:solidFill>
                <a:latin typeface="Inter" pitchFamily="34" charset="0"/>
                <a:ea typeface="Inter" pitchFamily="34" charset="-122"/>
                <a:cs typeface="Inter" pitchFamily="34" charset="-120"/>
              </a:rPr>
              <a:t>Contexte et Enjeux</a:t>
            </a:r>
            <a:endParaRPr lang="en-US" sz="2031" dirty="0"/>
          </a:p>
        </p:txBody>
      </p:sp>
      <p:sp>
        <p:nvSpPr>
          <p:cNvPr id="12" name="Shape 9"/>
          <p:cNvSpPr/>
          <p:nvPr/>
        </p:nvSpPr>
        <p:spPr>
          <a:xfrm>
            <a:off x="8391525" y="328613"/>
            <a:ext cx="361950" cy="242887"/>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01063" y="385763"/>
            <a:ext cx="142875"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02</a:t>
            </a:r>
            <a:endParaRPr lang="en-US" sz="784" dirty="0"/>
          </a:p>
        </p:txBody>
      </p:sp>
      <p:sp>
        <p:nvSpPr>
          <p:cNvPr id="14" name="Shape 11"/>
          <p:cNvSpPr/>
          <p:nvPr/>
        </p:nvSpPr>
        <p:spPr>
          <a:xfrm>
            <a:off x="390525" y="1359170"/>
            <a:ext cx="8362951" cy="3455718"/>
          </a:xfrm>
          <a:prstGeom prst="rect">
            <a:avLst/>
          </a:prstGeom>
          <a:noFill/>
          <a:ln/>
        </p:spPr>
      </p:sp>
      <p:sp>
        <p:nvSpPr>
          <p:cNvPr id="15" name="Shape 12"/>
          <p:cNvSpPr/>
          <p:nvPr/>
        </p:nvSpPr>
        <p:spPr>
          <a:xfrm>
            <a:off x="390525" y="2275522"/>
            <a:ext cx="4052888" cy="1623012"/>
          </a:xfrm>
          <a:prstGeom prst="rect">
            <a:avLst/>
          </a:prstGeom>
          <a:noFill/>
          <a:ln/>
        </p:spPr>
      </p:sp>
      <p:sp>
        <p:nvSpPr>
          <p:cNvPr id="16" name="Shape 13"/>
          <p:cNvSpPr/>
          <p:nvPr/>
        </p:nvSpPr>
        <p:spPr>
          <a:xfrm>
            <a:off x="390525" y="2275522"/>
            <a:ext cx="4052888" cy="219075"/>
          </a:xfrm>
          <a:prstGeom prst="rect">
            <a:avLst/>
          </a:prstGeom>
          <a:noFill/>
          <a:ln/>
        </p:spPr>
      </p:sp>
      <p:sp>
        <p:nvSpPr>
          <p:cNvPr id="17" name="Text 14"/>
          <p:cNvSpPr/>
          <p:nvPr/>
        </p:nvSpPr>
        <p:spPr>
          <a:xfrm>
            <a:off x="390525" y="2275522"/>
            <a:ext cx="4052888" cy="219075"/>
          </a:xfrm>
          <a:prstGeom prst="rect">
            <a:avLst/>
          </a:prstGeom>
          <a:noFill/>
          <a:ln/>
        </p:spPr>
        <p:txBody>
          <a:bodyPr wrap="square" lIns="0" tIns="0" rIns="0" bIns="0" rtlCol="0" anchor="ctr"/>
          <a:lstStyle/>
          <a:p>
            <a:pPr algn="l" indent="0" marL="0">
              <a:lnSpc>
                <a:spcPts val="1638"/>
              </a:lnSpc>
              <a:buNone/>
            </a:pPr>
            <a:r>
              <a:rPr lang="en-US" sz="1354" b="1" dirty="0">
                <a:solidFill>
                  <a:srgbClr val="F0F4FF">
                    <a:alpha val="99000"/>
                  </a:srgbClr>
                </a:solidFill>
                <a:latin typeface="Inter" pitchFamily="34" charset="0"/>
                <a:ea typeface="Inter" pitchFamily="34" charset="-122"/>
                <a:cs typeface="Inter" pitchFamily="34" charset="-120"/>
              </a:rPr>
              <a:t>La Problématique</a:t>
            </a:r>
            <a:endParaRPr lang="en-US" sz="1354" dirty="0"/>
          </a:p>
        </p:txBody>
      </p:sp>
      <p:sp>
        <p:nvSpPr>
          <p:cNvPr id="18" name="Shape 15"/>
          <p:cNvSpPr/>
          <p:nvPr/>
        </p:nvSpPr>
        <p:spPr>
          <a:xfrm>
            <a:off x="390525" y="2585561"/>
            <a:ext cx="4052888" cy="698611"/>
          </a:xfrm>
          <a:prstGeom prst="rect">
            <a:avLst/>
          </a:prstGeom>
          <a:noFill/>
          <a:ln/>
        </p:spPr>
      </p:sp>
      <p:sp>
        <p:nvSpPr>
          <p:cNvPr id="19" name="Text 16"/>
          <p:cNvSpPr/>
          <p:nvPr/>
        </p:nvSpPr>
        <p:spPr>
          <a:xfrm>
            <a:off x="390525" y="2585561"/>
            <a:ext cx="4052888" cy="695325"/>
          </a:xfrm>
          <a:prstGeom prst="rect">
            <a:avLst/>
          </a:prstGeom>
          <a:noFill/>
          <a:ln/>
        </p:spPr>
        <p:txBody>
          <a:bodyPr wrap="square" lIns="0" tIns="0" rIns="0" bIns="0" rtlCol="0" anchor="ctr"/>
          <a:lstStyle/>
          <a:p>
            <a:pPr algn="l" indent="0" marL="0">
              <a:lnSpc>
                <a:spcPts val="1731"/>
              </a:lnSpc>
              <a:buNone/>
            </a:pPr>
            <a:r>
              <a:rPr lang="en-US" sz="962" dirty="0">
                <a:solidFill>
                  <a:srgbClr val="5C6A82">
                    <a:alpha val="99000"/>
                  </a:srgbClr>
                </a:solidFill>
                <a:latin typeface="Inter" pitchFamily="34" charset="0"/>
                <a:ea typeface="Inter" pitchFamily="34" charset="-122"/>
                <a:cs typeface="Inter" pitchFamily="34" charset="-120"/>
              </a:rPr>
              <a:t>Le campus IT "DCS Games" devait moderniser son infrastructure</a:t>
            </a:r>
            <a:endParaRPr lang="en-US" sz="962" dirty="0"/>
          </a:p>
          <a:p>
            <a:pPr algn="l" indent="0" marL="0">
              <a:lnSpc>
                <a:spcPts val="1731"/>
              </a:lnSpc>
              <a:buNone/>
            </a:pPr>
            <a:r>
              <a:rPr lang="en-US" sz="962" dirty="0">
                <a:solidFill>
                  <a:srgbClr val="5C6A82">
                    <a:alpha val="99000"/>
                  </a:srgbClr>
                </a:solidFill>
                <a:latin typeface="Inter" pitchFamily="34" charset="0"/>
                <a:ea typeface="Inter" pitchFamily="34" charset="-122"/>
                <a:cs typeface="Inter" pitchFamily="34" charset="-120"/>
              </a:rPr>
              <a:t>pour fournir un suivi précis et sécurisé de la consommation des</a:t>
            </a:r>
            <a:endParaRPr lang="en-US" sz="962" dirty="0"/>
          </a:p>
          <a:p>
            <a:pPr algn="l" indent="0" marL="0">
              <a:lnSpc>
                <a:spcPts val="1731"/>
              </a:lnSpc>
              <a:buNone/>
            </a:pPr>
            <a:r>
              <a:rPr lang="en-US" sz="962" dirty="0">
                <a:solidFill>
                  <a:srgbClr val="5C6A82">
                    <a:alpha val="99000"/>
                  </a:srgbClr>
                </a:solidFill>
                <a:latin typeface="Inter" pitchFamily="34" charset="0"/>
                <a:ea typeface="Inter" pitchFamily="34" charset="-122"/>
                <a:cs typeface="Inter" pitchFamily="34" charset="-120"/>
              </a:rPr>
              <a:t>ressources (Stockage, Réseau, CPU) de ses applications internes.</a:t>
            </a:r>
            <a:endParaRPr lang="en-US" sz="962" dirty="0"/>
          </a:p>
        </p:txBody>
      </p:sp>
      <p:sp>
        <p:nvSpPr>
          <p:cNvPr id="20" name="Shape 17"/>
          <p:cNvSpPr/>
          <p:nvPr/>
        </p:nvSpPr>
        <p:spPr>
          <a:xfrm>
            <a:off x="390525" y="3375136"/>
            <a:ext cx="4052888" cy="394811"/>
          </a:xfrm>
          <a:prstGeom prst="rect">
            <a:avLst/>
          </a:prstGeom>
          <a:noFill/>
          <a:ln/>
        </p:spPr>
      </p:sp>
      <p:sp>
        <p:nvSpPr>
          <p:cNvPr id="21" name="Shape 18"/>
          <p:cNvSpPr/>
          <p:nvPr/>
        </p:nvSpPr>
        <p:spPr>
          <a:xfrm>
            <a:off x="390525" y="3541347"/>
            <a:ext cx="1143000" cy="228600"/>
          </a:xfrm>
          <a:prstGeom prst="rect">
            <a:avLst/>
          </a:prstGeom>
          <a:noFill/>
          <a:ln/>
        </p:spPr>
      </p:sp>
      <p:sp>
        <p:nvSpPr>
          <p:cNvPr id="22" name="Shape 19"/>
          <p:cNvSpPr/>
          <p:nvPr/>
        </p:nvSpPr>
        <p:spPr>
          <a:xfrm>
            <a:off x="390525" y="3541347"/>
            <a:ext cx="1090613" cy="176213"/>
          </a:xfrm>
          <a:prstGeom prst="roundRect">
            <a:avLst>
              <a:gd name="adj" fmla="val 41513"/>
            </a:avLst>
          </a:prstGeom>
          <a:solidFill>
            <a:srgbClr val="2D3A52"/>
          </a:solidFill>
          <a:ln/>
        </p:spPr>
      </p:sp>
      <p:sp>
        <p:nvSpPr>
          <p:cNvPr id="23" name="Text 20"/>
          <p:cNvSpPr/>
          <p:nvPr/>
        </p:nvSpPr>
        <p:spPr>
          <a:xfrm>
            <a:off x="466724" y="3565159"/>
            <a:ext cx="938213" cy="128588"/>
          </a:xfrm>
          <a:prstGeom prst="rect">
            <a:avLst/>
          </a:prstGeom>
          <a:noFill/>
          <a:ln/>
        </p:spPr>
        <p:txBody>
          <a:bodyPr wrap="square" lIns="0" tIns="0" rIns="0" bIns="0" rtlCol="0" anchor="ctr"/>
          <a:lstStyle/>
          <a:p>
            <a:pPr algn="l" indent="0" marL="0">
              <a:lnSpc>
                <a:spcPts val="949"/>
              </a:lnSpc>
              <a:buNone/>
            </a:pPr>
            <a:r>
              <a:rPr lang="en-US" sz="784" b="1" dirty="0">
                <a:solidFill>
                  <a:srgbClr val="F0F4FF">
                    <a:alpha val="99000"/>
                  </a:srgbClr>
                </a:solidFill>
                <a:latin typeface="Inter" pitchFamily="34" charset="0"/>
                <a:ea typeface="Inter" pitchFamily="34" charset="-122"/>
                <a:cs typeface="Inter" pitchFamily="34" charset="-120"/>
              </a:rPr>
              <a:t>Sécurité Maximale</a:t>
            </a:r>
            <a:endParaRPr lang="en-US" sz="784" dirty="0"/>
          </a:p>
        </p:txBody>
      </p:sp>
      <p:sp>
        <p:nvSpPr>
          <p:cNvPr id="24" name="Shape 21"/>
          <p:cNvSpPr/>
          <p:nvPr/>
        </p:nvSpPr>
        <p:spPr>
          <a:xfrm>
            <a:off x="1845421" y="3541348"/>
            <a:ext cx="1166813" cy="228600"/>
          </a:xfrm>
          <a:prstGeom prst="rect">
            <a:avLst/>
          </a:prstGeom>
          <a:noFill/>
          <a:ln/>
        </p:spPr>
      </p:sp>
      <p:sp>
        <p:nvSpPr>
          <p:cNvPr id="25" name="Shape 22"/>
          <p:cNvSpPr/>
          <p:nvPr/>
        </p:nvSpPr>
        <p:spPr>
          <a:xfrm>
            <a:off x="1845421" y="3541348"/>
            <a:ext cx="1114425" cy="176213"/>
          </a:xfrm>
          <a:prstGeom prst="roundRect">
            <a:avLst>
              <a:gd name="adj" fmla="val 41513"/>
            </a:avLst>
          </a:prstGeom>
          <a:solidFill>
            <a:srgbClr val="2D3A52"/>
          </a:solidFill>
          <a:ln/>
        </p:spPr>
      </p:sp>
      <p:sp>
        <p:nvSpPr>
          <p:cNvPr id="26" name="Text 23"/>
          <p:cNvSpPr/>
          <p:nvPr/>
        </p:nvSpPr>
        <p:spPr>
          <a:xfrm>
            <a:off x="1921621" y="3565159"/>
            <a:ext cx="962025" cy="128588"/>
          </a:xfrm>
          <a:prstGeom prst="rect">
            <a:avLst/>
          </a:prstGeom>
          <a:noFill/>
          <a:ln/>
        </p:spPr>
        <p:txBody>
          <a:bodyPr wrap="square" lIns="0" tIns="0" rIns="0" bIns="0" rtlCol="0" anchor="ctr"/>
          <a:lstStyle/>
          <a:p>
            <a:pPr algn="l" indent="0" marL="0">
              <a:lnSpc>
                <a:spcPts val="949"/>
              </a:lnSpc>
              <a:buNone/>
            </a:pPr>
            <a:r>
              <a:rPr lang="en-US" sz="784" b="1" dirty="0">
                <a:solidFill>
                  <a:srgbClr val="F0F4FF">
                    <a:alpha val="99000"/>
                  </a:srgbClr>
                </a:solidFill>
                <a:latin typeface="Inter" pitchFamily="34" charset="0"/>
                <a:ea typeface="Inter" pitchFamily="34" charset="-122"/>
                <a:cs typeface="Inter" pitchFamily="34" charset="-120"/>
              </a:rPr>
              <a:t>Haute Disponibilité</a:t>
            </a:r>
            <a:endParaRPr lang="en-US" sz="784" dirty="0"/>
          </a:p>
        </p:txBody>
      </p:sp>
      <p:sp>
        <p:nvSpPr>
          <p:cNvPr id="27" name="Shape 24"/>
          <p:cNvSpPr/>
          <p:nvPr/>
        </p:nvSpPr>
        <p:spPr>
          <a:xfrm>
            <a:off x="3324130" y="3541348"/>
            <a:ext cx="1119188" cy="228600"/>
          </a:xfrm>
          <a:prstGeom prst="rect">
            <a:avLst/>
          </a:prstGeom>
          <a:noFill/>
          <a:ln/>
        </p:spPr>
      </p:sp>
      <p:sp>
        <p:nvSpPr>
          <p:cNvPr id="28" name="Shape 25"/>
          <p:cNvSpPr/>
          <p:nvPr/>
        </p:nvSpPr>
        <p:spPr>
          <a:xfrm>
            <a:off x="3324130" y="3541348"/>
            <a:ext cx="1066800" cy="176213"/>
          </a:xfrm>
          <a:prstGeom prst="roundRect">
            <a:avLst>
              <a:gd name="adj" fmla="val 41513"/>
            </a:avLst>
          </a:prstGeom>
          <a:solidFill>
            <a:srgbClr val="2D3A52"/>
          </a:solidFill>
          <a:ln/>
        </p:spPr>
      </p:sp>
      <p:sp>
        <p:nvSpPr>
          <p:cNvPr id="29" name="Text 26"/>
          <p:cNvSpPr/>
          <p:nvPr/>
        </p:nvSpPr>
        <p:spPr>
          <a:xfrm>
            <a:off x="3400330" y="3565159"/>
            <a:ext cx="914400" cy="128588"/>
          </a:xfrm>
          <a:prstGeom prst="rect">
            <a:avLst/>
          </a:prstGeom>
          <a:noFill/>
          <a:ln/>
        </p:spPr>
        <p:txBody>
          <a:bodyPr wrap="square" lIns="0" tIns="0" rIns="0" bIns="0" rtlCol="0" anchor="ctr"/>
          <a:lstStyle/>
          <a:p>
            <a:pPr algn="l" indent="0" marL="0">
              <a:lnSpc>
                <a:spcPts val="949"/>
              </a:lnSpc>
              <a:buNone/>
            </a:pPr>
            <a:r>
              <a:rPr lang="en-US" sz="784" b="1" dirty="0">
                <a:solidFill>
                  <a:srgbClr val="F0F4FF">
                    <a:alpha val="99000"/>
                  </a:srgbClr>
                </a:solidFill>
                <a:latin typeface="Inter" pitchFamily="34" charset="0"/>
                <a:ea typeface="Inter" pitchFamily="34" charset="-122"/>
                <a:cs typeface="Inter" pitchFamily="34" charset="-120"/>
              </a:rPr>
              <a:t>Data Visualisation</a:t>
            </a:r>
            <a:endParaRPr lang="en-US" sz="784" dirty="0"/>
          </a:p>
        </p:txBody>
      </p:sp>
      <p:sp>
        <p:nvSpPr>
          <p:cNvPr id="30" name="Shape 27"/>
          <p:cNvSpPr/>
          <p:nvPr/>
        </p:nvSpPr>
        <p:spPr>
          <a:xfrm>
            <a:off x="4700588" y="2010704"/>
            <a:ext cx="4052888" cy="2152650"/>
          </a:xfrm>
          <a:prstGeom prst="roundRect">
            <a:avLst>
              <a:gd name="adj" fmla="val 8071"/>
            </a:avLst>
          </a:prstGeom>
          <a:solidFill>
            <a:srgbClr val="0F1623">
              <a:alpha val="70000"/>
            </a:srgbClr>
          </a:solidFill>
          <a:ln w="4524">
            <a:solidFill>
              <a:srgbClr val="1A2236"/>
            </a:solidFill>
            <a:prstDash val="solid"/>
          </a:ln>
        </p:spPr>
      </p:sp>
      <p:sp>
        <p:nvSpPr>
          <p:cNvPr id="31" name="Text 28"/>
          <p:cNvSpPr/>
          <p:nvPr/>
        </p:nvSpPr>
        <p:spPr>
          <a:xfrm>
            <a:off x="4962525" y="2272641"/>
            <a:ext cx="1847850" cy="185738"/>
          </a:xfrm>
          <a:prstGeom prst="rect">
            <a:avLst/>
          </a:prstGeom>
          <a:noFill/>
          <a:ln/>
        </p:spPr>
        <p:txBody>
          <a:bodyPr wrap="square" lIns="0" tIns="0" rIns="0" bIns="0" rtlCol="0" anchor="ctr"/>
          <a:lstStyle/>
          <a:p>
            <a:pPr algn="l" indent="0" marL="0">
              <a:lnSpc>
                <a:spcPts val="1380"/>
              </a:lnSpc>
              <a:buNone/>
            </a:pPr>
            <a:r>
              <a:rPr lang="en-US" sz="1140" b="1" dirty="0">
                <a:solidFill>
                  <a:srgbClr val="000000"/>
                </a:solidFill>
                <a:latin typeface="Inter" pitchFamily="34" charset="0"/>
                <a:ea typeface="Inter" pitchFamily="34" charset="-122"/>
                <a:cs typeface="Inter" pitchFamily="34" charset="-120"/>
              </a:rPr>
              <a:t>Nos Objectifs Communs</a:t>
            </a:r>
            <a:endParaRPr lang="en-US" sz="1140" dirty="0"/>
          </a:p>
        </p:txBody>
      </p:sp>
      <p:sp>
        <p:nvSpPr>
          <p:cNvPr id="32" name="Shape 29"/>
          <p:cNvSpPr/>
          <p:nvPr/>
        </p:nvSpPr>
        <p:spPr>
          <a:xfrm>
            <a:off x="4962525" y="2586966"/>
            <a:ext cx="3529013" cy="1238250"/>
          </a:xfrm>
          <a:prstGeom prst="rect">
            <a:avLst/>
          </a:prstGeom>
          <a:noFill/>
          <a:ln/>
        </p:spPr>
      </p:sp>
      <p:sp>
        <p:nvSpPr>
          <p:cNvPr id="33" name="Shape 30"/>
          <p:cNvSpPr/>
          <p:nvPr/>
        </p:nvSpPr>
        <p:spPr>
          <a:xfrm>
            <a:off x="4962525" y="2586966"/>
            <a:ext cx="3529013" cy="266700"/>
          </a:xfrm>
          <a:prstGeom prst="rect">
            <a:avLst/>
          </a:prstGeom>
          <a:noFill/>
          <a:ln/>
        </p:spPr>
      </p:sp>
      <p:sp>
        <p:nvSpPr>
          <p:cNvPr id="34" name="Text 31"/>
          <p:cNvSpPr/>
          <p:nvPr/>
        </p:nvSpPr>
        <p:spPr>
          <a:xfrm>
            <a:off x="5114925" y="2586966"/>
            <a:ext cx="2256392"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Déployer un environnement de production</a:t>
            </a:r>
            <a:endParaRPr lang="en-US" sz="819" dirty="0"/>
          </a:p>
        </p:txBody>
      </p:sp>
      <p:sp>
        <p:nvSpPr>
          <p:cNvPr id="35" name="Text 32"/>
          <p:cNvSpPr/>
          <p:nvPr/>
        </p:nvSpPr>
        <p:spPr>
          <a:xfrm>
            <a:off x="4962525" y="2586966"/>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6" name="Text 33"/>
          <p:cNvSpPr/>
          <p:nvPr/>
        </p:nvSpPr>
        <p:spPr>
          <a:xfrm>
            <a:off x="7367717" y="2586966"/>
            <a:ext cx="931124"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stable sous Linux</a:t>
            </a:r>
            <a:endParaRPr lang="en-US" sz="819" dirty="0"/>
          </a:p>
        </p:txBody>
      </p:sp>
      <p:sp>
        <p:nvSpPr>
          <p:cNvPr id="37" name="Text 34"/>
          <p:cNvSpPr/>
          <p:nvPr/>
        </p:nvSpPr>
        <p:spPr>
          <a:xfrm>
            <a:off x="5114925" y="2720315"/>
            <a:ext cx="620182"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(Debian 12).</a:t>
            </a:r>
            <a:endParaRPr lang="en-US" sz="819" dirty="0"/>
          </a:p>
        </p:txBody>
      </p:sp>
      <p:sp>
        <p:nvSpPr>
          <p:cNvPr id="38" name="Shape 35"/>
          <p:cNvSpPr/>
          <p:nvPr/>
        </p:nvSpPr>
        <p:spPr>
          <a:xfrm>
            <a:off x="4962525" y="2929866"/>
            <a:ext cx="3529013" cy="133350"/>
          </a:xfrm>
          <a:prstGeom prst="rect">
            <a:avLst/>
          </a:prstGeom>
          <a:noFill/>
          <a:ln/>
        </p:spPr>
      </p:sp>
      <p:sp>
        <p:nvSpPr>
          <p:cNvPr id="39" name="Text 36"/>
          <p:cNvSpPr/>
          <p:nvPr/>
        </p:nvSpPr>
        <p:spPr>
          <a:xfrm>
            <a:off x="5114925" y="2929866"/>
            <a:ext cx="1042988"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Sécuriser les accès</a:t>
            </a:r>
            <a:endParaRPr lang="en-US" sz="819" dirty="0"/>
          </a:p>
        </p:txBody>
      </p:sp>
      <p:sp>
        <p:nvSpPr>
          <p:cNvPr id="40" name="Text 37"/>
          <p:cNvSpPr/>
          <p:nvPr/>
        </p:nvSpPr>
        <p:spPr>
          <a:xfrm>
            <a:off x="4962525" y="2929866"/>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41" name="Text 38"/>
          <p:cNvSpPr/>
          <p:nvPr/>
        </p:nvSpPr>
        <p:spPr>
          <a:xfrm>
            <a:off x="6157913" y="2929866"/>
            <a:ext cx="191928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(Web et distant) contre les attaques.</a:t>
            </a:r>
            <a:endParaRPr lang="en-US" sz="819" dirty="0"/>
          </a:p>
        </p:txBody>
      </p:sp>
      <p:sp>
        <p:nvSpPr>
          <p:cNvPr id="42" name="Shape 39"/>
          <p:cNvSpPr/>
          <p:nvPr/>
        </p:nvSpPr>
        <p:spPr>
          <a:xfrm>
            <a:off x="4962525" y="3139416"/>
            <a:ext cx="3529013" cy="133350"/>
          </a:xfrm>
          <a:prstGeom prst="rect">
            <a:avLst/>
          </a:prstGeom>
          <a:noFill/>
          <a:ln/>
        </p:spPr>
      </p:sp>
      <p:sp>
        <p:nvSpPr>
          <p:cNvPr id="43" name="Text 40"/>
          <p:cNvSpPr/>
          <p:nvPr/>
        </p:nvSpPr>
        <p:spPr>
          <a:xfrm>
            <a:off x="5114925" y="3139416"/>
            <a:ext cx="1714500"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Concevoir une base de données</a:t>
            </a:r>
            <a:endParaRPr lang="en-US" sz="819" dirty="0"/>
          </a:p>
        </p:txBody>
      </p:sp>
      <p:sp>
        <p:nvSpPr>
          <p:cNvPr id="44" name="Text 41"/>
          <p:cNvSpPr/>
          <p:nvPr/>
        </p:nvSpPr>
        <p:spPr>
          <a:xfrm>
            <a:off x="4962525" y="3139416"/>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45" name="Text 42"/>
          <p:cNvSpPr/>
          <p:nvPr/>
        </p:nvSpPr>
        <p:spPr>
          <a:xfrm>
            <a:off x="6829425" y="3139416"/>
            <a:ext cx="111918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relationnelle robuste.</a:t>
            </a:r>
            <a:endParaRPr lang="en-US" sz="819" dirty="0"/>
          </a:p>
        </p:txBody>
      </p:sp>
      <p:sp>
        <p:nvSpPr>
          <p:cNvPr id="46" name="Shape 43"/>
          <p:cNvSpPr/>
          <p:nvPr/>
        </p:nvSpPr>
        <p:spPr>
          <a:xfrm>
            <a:off x="4962525" y="3348966"/>
            <a:ext cx="3529013" cy="266700"/>
          </a:xfrm>
          <a:prstGeom prst="rect">
            <a:avLst/>
          </a:prstGeom>
          <a:noFill/>
          <a:ln/>
        </p:spPr>
      </p:sp>
      <p:sp>
        <p:nvSpPr>
          <p:cNvPr id="47" name="Text 44"/>
          <p:cNvSpPr/>
          <p:nvPr/>
        </p:nvSpPr>
        <p:spPr>
          <a:xfrm>
            <a:off x="5114925" y="3348966"/>
            <a:ext cx="2016275"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Développer un Dashboard dynamique</a:t>
            </a:r>
            <a:endParaRPr lang="en-US" sz="819" dirty="0"/>
          </a:p>
        </p:txBody>
      </p:sp>
      <p:sp>
        <p:nvSpPr>
          <p:cNvPr id="48" name="Text 45"/>
          <p:cNvSpPr/>
          <p:nvPr/>
        </p:nvSpPr>
        <p:spPr>
          <a:xfrm>
            <a:off x="4962525" y="3348966"/>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49" name="Text 46"/>
          <p:cNvSpPr/>
          <p:nvPr/>
        </p:nvSpPr>
        <p:spPr>
          <a:xfrm>
            <a:off x="7129458" y="3348966"/>
            <a:ext cx="1342499"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avec des indicateurs clés</a:t>
            </a:r>
            <a:endParaRPr lang="en-US" sz="819" dirty="0"/>
          </a:p>
        </p:txBody>
      </p:sp>
      <p:sp>
        <p:nvSpPr>
          <p:cNvPr id="50" name="Text 47"/>
          <p:cNvSpPr/>
          <p:nvPr/>
        </p:nvSpPr>
        <p:spPr>
          <a:xfrm>
            <a:off x="5114925" y="3482315"/>
            <a:ext cx="34380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(KPIs).</a:t>
            </a:r>
            <a:endParaRPr lang="en-US" sz="819" dirty="0"/>
          </a:p>
        </p:txBody>
      </p:sp>
      <p:sp>
        <p:nvSpPr>
          <p:cNvPr id="51" name="Shape 48"/>
          <p:cNvSpPr/>
          <p:nvPr/>
        </p:nvSpPr>
        <p:spPr>
          <a:xfrm>
            <a:off x="4962525" y="3691866"/>
            <a:ext cx="3529013" cy="133350"/>
          </a:xfrm>
          <a:prstGeom prst="rect">
            <a:avLst/>
          </a:prstGeom>
          <a:noFill/>
          <a:ln/>
        </p:spPr>
      </p:sp>
      <p:sp>
        <p:nvSpPr>
          <p:cNvPr id="52" name="Text 49"/>
          <p:cNvSpPr/>
          <p:nvPr/>
        </p:nvSpPr>
        <p:spPr>
          <a:xfrm>
            <a:off x="5114925" y="3691866"/>
            <a:ext cx="1143000"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Assurer une synergie</a:t>
            </a:r>
            <a:endParaRPr lang="en-US" sz="819" dirty="0"/>
          </a:p>
        </p:txBody>
      </p:sp>
      <p:sp>
        <p:nvSpPr>
          <p:cNvPr id="53" name="Text 50"/>
          <p:cNvSpPr/>
          <p:nvPr/>
        </p:nvSpPr>
        <p:spPr>
          <a:xfrm>
            <a:off x="4962525" y="3691866"/>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54" name="Text 51"/>
          <p:cNvSpPr/>
          <p:nvPr/>
        </p:nvSpPr>
        <p:spPr>
          <a:xfrm>
            <a:off x="6257925" y="3691866"/>
            <a:ext cx="1995487"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parfaite entre les pôles SISR et SLAM.</a:t>
            </a:r>
            <a:endParaRPr lang="en-US" sz="819"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2000243" y="1607344"/>
            <a:ext cx="5143500" cy="1928813"/>
          </a:xfrm>
          <a:prstGeom prst="roundRect">
            <a:avLst/>
          </a:prstGeom>
          <a:solidFill>
            <a:srgbClr val="06B6D4">
              <a:alpha val="10000"/>
            </a:srgbClr>
          </a:solidFill>
          <a:ln/>
        </p:spPr>
      </p:sp>
      <p:sp>
        <p:nvSpPr>
          <p:cNvPr id="5" name="Shape 2"/>
          <p:cNvSpPr/>
          <p:nvPr/>
        </p:nvSpPr>
        <p:spPr>
          <a:xfrm>
            <a:off x="4763" y="4764"/>
            <a:ext cx="9134475" cy="5133975"/>
          </a:xfrm>
          <a:prstGeom prst="rect">
            <a:avLst/>
          </a:prstGeom>
          <a:noFill/>
          <a:ln/>
        </p:spPr>
      </p:sp>
      <p:sp>
        <p:nvSpPr>
          <p:cNvPr id="6" name="Shape 3"/>
          <p:cNvSpPr/>
          <p:nvPr/>
        </p:nvSpPr>
        <p:spPr>
          <a:xfrm>
            <a:off x="390525" y="328614"/>
            <a:ext cx="8362950" cy="1030557"/>
          </a:xfrm>
          <a:prstGeom prst="rect">
            <a:avLst/>
          </a:prstGeom>
          <a:noFill/>
          <a:ln/>
        </p:spPr>
      </p:sp>
      <p:sp>
        <p:nvSpPr>
          <p:cNvPr id="7" name="Shape 4"/>
          <p:cNvSpPr/>
          <p:nvPr/>
        </p:nvSpPr>
        <p:spPr>
          <a:xfrm>
            <a:off x="390525" y="328614"/>
            <a:ext cx="8362950" cy="840057"/>
          </a:xfrm>
          <a:prstGeom prst="rect">
            <a:avLst/>
          </a:prstGeom>
          <a:noFill/>
          <a:ln/>
        </p:spPr>
      </p:sp>
      <p:sp>
        <p:nvSpPr>
          <p:cNvPr id="8" name="Shape 5"/>
          <p:cNvSpPr/>
          <p:nvPr/>
        </p:nvSpPr>
        <p:spPr>
          <a:xfrm>
            <a:off x="390525" y="328614"/>
            <a:ext cx="3467100" cy="840057"/>
          </a:xfrm>
          <a:prstGeom prst="rect">
            <a:avLst/>
          </a:prstGeom>
          <a:noFill/>
          <a:ln/>
        </p:spPr>
      </p:sp>
      <p:sp>
        <p:nvSpPr>
          <p:cNvPr id="9" name="Shape 6"/>
          <p:cNvSpPr/>
          <p:nvPr/>
        </p:nvSpPr>
        <p:spPr>
          <a:xfrm>
            <a:off x="390525" y="328614"/>
            <a:ext cx="1062038" cy="195263"/>
          </a:xfrm>
          <a:prstGeom prst="roundRect">
            <a:avLst>
              <a:gd name="adj" fmla="val 627511"/>
            </a:avLst>
          </a:prstGeom>
          <a:solidFill>
            <a:srgbClr val="06B6D4">
              <a:alpha val="18000"/>
            </a:srgbClr>
          </a:solidFill>
          <a:ln w="4524">
            <a:solidFill>
              <a:srgbClr val="06B6D4">
                <a:alpha val="40000"/>
              </a:srgbClr>
            </a:solidFill>
            <a:prstDash val="solid"/>
          </a:ln>
        </p:spPr>
      </p:sp>
      <p:sp>
        <p:nvSpPr>
          <p:cNvPr id="10" name="Text 7"/>
          <p:cNvSpPr/>
          <p:nvPr/>
        </p:nvSpPr>
        <p:spPr>
          <a:xfrm>
            <a:off x="500063" y="371476"/>
            <a:ext cx="842963"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06B6D4">
                    <a:alpha val="99000"/>
                  </a:srgbClr>
                </a:solidFill>
                <a:latin typeface="Inter" pitchFamily="34" charset="0"/>
                <a:ea typeface="Inter" pitchFamily="34" charset="-122"/>
                <a:cs typeface="Inter" pitchFamily="34" charset="-120"/>
              </a:rPr>
              <a:t>VISION GLOBALE</a:t>
            </a:r>
            <a:endParaRPr lang="en-US" sz="677" dirty="0"/>
          </a:p>
        </p:txBody>
      </p:sp>
      <p:sp>
        <p:nvSpPr>
          <p:cNvPr id="11" name="Text 8"/>
          <p:cNvSpPr/>
          <p:nvPr/>
        </p:nvSpPr>
        <p:spPr>
          <a:xfrm>
            <a:off x="390525" y="647701"/>
            <a:ext cx="3467100" cy="328613"/>
          </a:xfrm>
          <a:prstGeom prst="rect">
            <a:avLst/>
          </a:prstGeom>
          <a:noFill/>
          <a:ln/>
        </p:spPr>
        <p:txBody>
          <a:bodyPr wrap="square" lIns="0" tIns="0" rIns="0" bIns="0" rtlCol="0" anchor="ctr"/>
          <a:lstStyle/>
          <a:p>
            <a:pPr algn="l" indent="0" marL="0">
              <a:lnSpc>
                <a:spcPts val="2437"/>
              </a:lnSpc>
              <a:buNone/>
            </a:pPr>
            <a:r>
              <a:rPr lang="en-US" sz="2031" b="1" spc="-20" kern="0" dirty="0">
                <a:solidFill>
                  <a:srgbClr val="F0F4FF">
                    <a:alpha val="99000"/>
                  </a:srgbClr>
                </a:solidFill>
                <a:latin typeface="Inter" pitchFamily="34" charset="0"/>
                <a:ea typeface="Inter" pitchFamily="34" charset="-122"/>
                <a:cs typeface="Inter" pitchFamily="34" charset="-120"/>
              </a:rPr>
              <a:t>Architecture de la Solution</a:t>
            </a:r>
            <a:endParaRPr lang="en-US" sz="2031" dirty="0"/>
          </a:p>
        </p:txBody>
      </p:sp>
      <p:sp>
        <p:nvSpPr>
          <p:cNvPr id="12" name="Shape 9"/>
          <p:cNvSpPr/>
          <p:nvPr/>
        </p:nvSpPr>
        <p:spPr>
          <a:xfrm>
            <a:off x="8391525" y="328614"/>
            <a:ext cx="361950" cy="242888"/>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01063" y="385764"/>
            <a:ext cx="142875"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03</a:t>
            </a:r>
            <a:endParaRPr lang="en-US" sz="784" dirty="0"/>
          </a:p>
        </p:txBody>
      </p:sp>
      <p:sp>
        <p:nvSpPr>
          <p:cNvPr id="14" name="Shape 11"/>
          <p:cNvSpPr/>
          <p:nvPr/>
        </p:nvSpPr>
        <p:spPr>
          <a:xfrm>
            <a:off x="390525" y="1359171"/>
            <a:ext cx="8362950" cy="3455718"/>
          </a:xfrm>
          <a:prstGeom prst="rect">
            <a:avLst/>
          </a:prstGeom>
          <a:noFill/>
          <a:ln/>
        </p:spPr>
      </p:sp>
      <p:sp>
        <p:nvSpPr>
          <p:cNvPr id="15" name="Shape 12"/>
          <p:cNvSpPr/>
          <p:nvPr/>
        </p:nvSpPr>
        <p:spPr>
          <a:xfrm>
            <a:off x="390525" y="1869282"/>
            <a:ext cx="8362950" cy="1349645"/>
          </a:xfrm>
          <a:prstGeom prst="rect">
            <a:avLst/>
          </a:prstGeom>
          <a:noFill/>
          <a:ln/>
        </p:spPr>
      </p:sp>
      <p:sp>
        <p:nvSpPr>
          <p:cNvPr id="16" name="Shape 13"/>
          <p:cNvSpPr/>
          <p:nvPr/>
        </p:nvSpPr>
        <p:spPr>
          <a:xfrm>
            <a:off x="390525" y="1869282"/>
            <a:ext cx="1979986" cy="1349645"/>
          </a:xfrm>
          <a:prstGeom prst="roundRect">
            <a:avLst>
              <a:gd name="adj" fmla="val 12873"/>
            </a:avLst>
          </a:prstGeom>
          <a:solidFill>
            <a:srgbClr val="0F1623">
              <a:alpha val="70000"/>
            </a:srgbClr>
          </a:solidFill>
          <a:ln w="4524">
            <a:solidFill>
              <a:srgbClr val="1A2236"/>
            </a:solidFill>
            <a:prstDash val="solid"/>
          </a:ln>
        </p:spPr>
      </p:sp>
      <p:sp>
        <p:nvSpPr>
          <p:cNvPr id="17" name="Shape 14"/>
          <p:cNvSpPr/>
          <p:nvPr/>
        </p:nvSpPr>
        <p:spPr>
          <a:xfrm>
            <a:off x="1263837" y="2064545"/>
            <a:ext cx="233362" cy="300038"/>
          </a:xfrm>
          <a:prstGeom prst="rect">
            <a:avLst/>
          </a:prstGeom>
          <a:noFill/>
          <a:ln/>
        </p:spPr>
      </p:sp>
      <p:sp>
        <p:nvSpPr>
          <p:cNvPr id="18" name="Shape 15"/>
          <p:cNvSpPr/>
          <p:nvPr/>
        </p:nvSpPr>
        <p:spPr>
          <a:xfrm>
            <a:off x="1263837" y="2064545"/>
            <a:ext cx="233362" cy="233362"/>
          </a:xfrm>
          <a:prstGeom prst="roundRect">
            <a:avLst>
              <a:gd name="adj" fmla="val 43102"/>
            </a:avLst>
          </a:prstGeom>
          <a:solidFill>
            <a:srgbClr val="7C3AED">
              <a:alpha val="18000"/>
            </a:srgbClr>
          </a:solidFill>
          <a:ln w="4524">
            <a:solidFill>
              <a:srgbClr val="7C3AED">
                <a:alpha val="40000"/>
              </a:srgbClr>
            </a:solidFill>
            <a:prstDash val="solid"/>
          </a:ln>
        </p:spPr>
      </p:sp>
      <p:sp>
        <p:nvSpPr>
          <p:cNvPr id="19" name="Text 16"/>
          <p:cNvSpPr/>
          <p:nvPr/>
        </p:nvSpPr>
        <p:spPr>
          <a:xfrm>
            <a:off x="1323368" y="2114551"/>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A78BFA">
                    <a:alpha val="99000"/>
                  </a:srgbClr>
                </a:solidFill>
                <a:latin typeface="Inter" pitchFamily="34" charset="0"/>
                <a:ea typeface="Inter" pitchFamily="34" charset="-122"/>
                <a:cs typeface="Inter" pitchFamily="34" charset="-120"/>
              </a:rPr>
              <a:t>🌐</a:t>
            </a:r>
            <a:endParaRPr lang="en-US" sz="855" dirty="0"/>
          </a:p>
        </p:txBody>
      </p:sp>
      <p:sp>
        <p:nvSpPr>
          <p:cNvPr id="20" name="Shape 17"/>
          <p:cNvSpPr/>
          <p:nvPr/>
        </p:nvSpPr>
        <p:spPr>
          <a:xfrm>
            <a:off x="1063812" y="2364582"/>
            <a:ext cx="633413" cy="138113"/>
          </a:xfrm>
          <a:prstGeom prst="rect">
            <a:avLst/>
          </a:prstGeom>
          <a:noFill/>
          <a:ln/>
        </p:spPr>
      </p:sp>
      <p:sp>
        <p:nvSpPr>
          <p:cNvPr id="21" name="Text 18"/>
          <p:cNvSpPr/>
          <p:nvPr/>
        </p:nvSpPr>
        <p:spPr>
          <a:xfrm>
            <a:off x="1063812" y="2364582"/>
            <a:ext cx="633413" cy="138113"/>
          </a:xfrm>
          <a:prstGeom prst="rect">
            <a:avLst/>
          </a:prstGeom>
          <a:noFill/>
          <a:ln/>
        </p:spPr>
        <p:txBody>
          <a:bodyPr wrap="square" lIns="0" tIns="0" rIns="0" bIns="0" rtlCol="0" anchor="ctr"/>
          <a:lstStyle/>
          <a:p>
            <a:pPr algn="l" indent="0" marL="0">
              <a:lnSpc>
                <a:spcPts val="1035"/>
              </a:lnSpc>
              <a:buNone/>
            </a:pPr>
            <a:r>
              <a:rPr lang="en-US" sz="855" b="1" dirty="0">
                <a:solidFill>
                  <a:srgbClr val="A78BFA">
                    <a:alpha val="99000"/>
                  </a:srgbClr>
                </a:solidFill>
                <a:latin typeface="Inter" pitchFamily="34" charset="0"/>
                <a:ea typeface="Inter" pitchFamily="34" charset="-122"/>
                <a:cs typeface="Inter" pitchFamily="34" charset="-120"/>
              </a:rPr>
              <a:t>Utilisateurs</a:t>
            </a:r>
            <a:endParaRPr lang="en-US" sz="855" dirty="0"/>
          </a:p>
        </p:txBody>
      </p:sp>
      <p:sp>
        <p:nvSpPr>
          <p:cNvPr id="22" name="Shape 19"/>
          <p:cNvSpPr/>
          <p:nvPr/>
        </p:nvSpPr>
        <p:spPr>
          <a:xfrm>
            <a:off x="1051261" y="2502695"/>
            <a:ext cx="658511" cy="239982"/>
          </a:xfrm>
          <a:prstGeom prst="rect">
            <a:avLst/>
          </a:prstGeom>
          <a:noFill/>
          <a:ln/>
        </p:spPr>
      </p:sp>
      <p:sp>
        <p:nvSpPr>
          <p:cNvPr id="23" name="Shape 20"/>
          <p:cNvSpPr/>
          <p:nvPr/>
        </p:nvSpPr>
        <p:spPr>
          <a:xfrm>
            <a:off x="1051261" y="2497932"/>
            <a:ext cx="618838" cy="290513"/>
          </a:xfrm>
          <a:prstGeom prst="rect">
            <a:avLst/>
          </a:prstGeom>
          <a:noFill/>
          <a:ln/>
        </p:spPr>
      </p:sp>
      <p:sp>
        <p:nvSpPr>
          <p:cNvPr id="24" name="Text 21"/>
          <p:cNvSpPr/>
          <p:nvPr/>
        </p:nvSpPr>
        <p:spPr>
          <a:xfrm>
            <a:off x="1051261" y="2497932"/>
            <a:ext cx="618838" cy="290513"/>
          </a:xfrm>
          <a:prstGeom prst="rect">
            <a:avLst/>
          </a:prstGeom>
          <a:noFill/>
          <a:ln/>
        </p:spPr>
        <p:txBody>
          <a:bodyPr wrap="square" lIns="0" tIns="0" rIns="0" bIns="0" rtlCol="0" anchor="ctr"/>
          <a:lstStyle/>
          <a:p>
            <a:pPr algn="ctr" indent="0" marL="0">
              <a:lnSpc>
                <a:spcPts val="1083"/>
              </a:lnSpc>
              <a:buNone/>
            </a:pPr>
            <a:r>
              <a:rPr lang="en-US" sz="677" dirty="0">
                <a:solidFill>
                  <a:srgbClr val="5C6A82">
                    <a:alpha val="99000"/>
                  </a:srgbClr>
                </a:solidFill>
                <a:latin typeface="Inter" pitchFamily="34" charset="0"/>
                <a:ea typeface="Inter" pitchFamily="34" charset="-122"/>
                <a:cs typeface="Inter" pitchFamily="34" charset="-120"/>
              </a:rPr>
              <a:t>Jury / Direction</a:t>
            </a:r>
            <a:endParaRPr lang="en-US" sz="677" dirty="0"/>
          </a:p>
        </p:txBody>
      </p:sp>
      <p:sp>
        <p:nvSpPr>
          <p:cNvPr id="25" name="Shape 22"/>
          <p:cNvSpPr/>
          <p:nvPr/>
        </p:nvSpPr>
        <p:spPr>
          <a:xfrm>
            <a:off x="1020949" y="2742677"/>
            <a:ext cx="719138" cy="280988"/>
          </a:xfrm>
          <a:prstGeom prst="rect">
            <a:avLst/>
          </a:prstGeom>
          <a:noFill/>
          <a:ln/>
        </p:spPr>
      </p:sp>
      <p:sp>
        <p:nvSpPr>
          <p:cNvPr id="26" name="Shape 23"/>
          <p:cNvSpPr/>
          <p:nvPr/>
        </p:nvSpPr>
        <p:spPr>
          <a:xfrm>
            <a:off x="1020949" y="2809352"/>
            <a:ext cx="666750" cy="161925"/>
          </a:xfrm>
          <a:prstGeom prst="roundRect">
            <a:avLst>
              <a:gd name="adj" fmla="val 45176"/>
            </a:avLst>
          </a:prstGeom>
          <a:solidFill>
            <a:srgbClr val="22C55E">
              <a:alpha val="12000"/>
            </a:srgbClr>
          </a:solidFill>
          <a:ln w="4524">
            <a:solidFill>
              <a:srgbClr val="22C55E">
                <a:alpha val="25000"/>
              </a:srgbClr>
            </a:solidFill>
            <a:prstDash val="solid"/>
          </a:ln>
        </p:spPr>
      </p:sp>
      <p:sp>
        <p:nvSpPr>
          <p:cNvPr id="27" name="Text 24"/>
          <p:cNvSpPr/>
          <p:nvPr/>
        </p:nvSpPr>
        <p:spPr>
          <a:xfrm>
            <a:off x="1101912" y="2837927"/>
            <a:ext cx="504825" cy="104775"/>
          </a:xfrm>
          <a:prstGeom prst="rect">
            <a:avLst/>
          </a:prstGeom>
          <a:noFill/>
          <a:ln/>
        </p:spPr>
        <p:txBody>
          <a:bodyPr wrap="square" lIns="0" tIns="0" rIns="0" bIns="0" rtlCol="0" anchor="ctr"/>
          <a:lstStyle/>
          <a:p>
            <a:pPr algn="l" indent="0" marL="0">
              <a:lnSpc>
                <a:spcPts val="776"/>
              </a:lnSpc>
              <a:buNone/>
            </a:pPr>
            <a:r>
              <a:rPr lang="en-US" sz="641" b="1" dirty="0">
                <a:solidFill>
                  <a:srgbClr val="22C55E">
                    <a:alpha val="99000"/>
                  </a:srgbClr>
                </a:solidFill>
                <a:latin typeface="Inter" pitchFamily="34" charset="0"/>
                <a:ea typeface="Inter" pitchFamily="34" charset="-122"/>
                <a:cs typeface="Inter" pitchFamily="34" charset="-120"/>
              </a:rPr>
              <a:t>HTTPS :443</a:t>
            </a:r>
            <a:endParaRPr lang="en-US" sz="641" dirty="0"/>
          </a:p>
        </p:txBody>
      </p:sp>
      <p:sp>
        <p:nvSpPr>
          <p:cNvPr id="28" name="Shape 25"/>
          <p:cNvSpPr/>
          <p:nvPr/>
        </p:nvSpPr>
        <p:spPr>
          <a:xfrm>
            <a:off x="2370511" y="1869282"/>
            <a:ext cx="147638" cy="1349645"/>
          </a:xfrm>
          <a:prstGeom prst="rect">
            <a:avLst/>
          </a:prstGeom>
          <a:noFill/>
          <a:ln/>
        </p:spPr>
      </p:sp>
      <p:sp>
        <p:nvSpPr>
          <p:cNvPr id="29" name="Text 26"/>
          <p:cNvSpPr/>
          <p:nvPr/>
        </p:nvSpPr>
        <p:spPr>
          <a:xfrm>
            <a:off x="2370511" y="2441687"/>
            <a:ext cx="147638" cy="185738"/>
          </a:xfrm>
          <a:prstGeom prst="rect">
            <a:avLst/>
          </a:prstGeom>
          <a:noFill/>
          <a:ln/>
        </p:spPr>
        <p:txBody>
          <a:bodyPr wrap="square" lIns="0" tIns="0" rIns="0" bIns="0" rtlCol="0" anchor="ctr"/>
          <a:lstStyle/>
          <a:p>
            <a:pPr algn="ctr" indent="0" marL="0">
              <a:lnSpc>
                <a:spcPts val="1380"/>
              </a:lnSpc>
              <a:buNone/>
            </a:pPr>
            <a:r>
              <a:rPr lang="en-US" sz="1140" b="1" dirty="0">
                <a:solidFill>
                  <a:srgbClr val="06B6D4">
                    <a:alpha val="99000"/>
                  </a:srgbClr>
                </a:solidFill>
                <a:latin typeface="Inter" pitchFamily="34" charset="0"/>
                <a:ea typeface="Inter" pitchFamily="34" charset="-122"/>
                <a:cs typeface="Inter" pitchFamily="34" charset="-120"/>
              </a:rPr>
              <a:t>→</a:t>
            </a:r>
            <a:endParaRPr lang="en-US" sz="1140" dirty="0"/>
          </a:p>
        </p:txBody>
      </p:sp>
      <p:sp>
        <p:nvSpPr>
          <p:cNvPr id="30" name="Shape 27"/>
          <p:cNvSpPr/>
          <p:nvPr/>
        </p:nvSpPr>
        <p:spPr>
          <a:xfrm>
            <a:off x="2518149" y="1869282"/>
            <a:ext cx="1979986" cy="1349645"/>
          </a:xfrm>
          <a:prstGeom prst="roundRect">
            <a:avLst>
              <a:gd name="adj" fmla="val 12873"/>
            </a:avLst>
          </a:prstGeom>
          <a:solidFill>
            <a:srgbClr val="0F1623">
              <a:alpha val="70000"/>
            </a:srgbClr>
          </a:solidFill>
          <a:ln w="4524">
            <a:solidFill>
              <a:srgbClr val="06B6D4"/>
            </a:solidFill>
            <a:prstDash val="solid"/>
          </a:ln>
        </p:spPr>
      </p:sp>
      <p:sp>
        <p:nvSpPr>
          <p:cNvPr id="31" name="Shape 28"/>
          <p:cNvSpPr/>
          <p:nvPr/>
        </p:nvSpPr>
        <p:spPr>
          <a:xfrm>
            <a:off x="3391460" y="2069307"/>
            <a:ext cx="233362" cy="300038"/>
          </a:xfrm>
          <a:prstGeom prst="rect">
            <a:avLst/>
          </a:prstGeom>
          <a:noFill/>
          <a:ln/>
        </p:spPr>
      </p:sp>
      <p:sp>
        <p:nvSpPr>
          <p:cNvPr id="32" name="Shape 29"/>
          <p:cNvSpPr/>
          <p:nvPr/>
        </p:nvSpPr>
        <p:spPr>
          <a:xfrm>
            <a:off x="3391460" y="2069307"/>
            <a:ext cx="233362" cy="233362"/>
          </a:xfrm>
          <a:prstGeom prst="roundRect">
            <a:avLst>
              <a:gd name="adj" fmla="val 43102"/>
            </a:avLst>
          </a:prstGeom>
          <a:solidFill>
            <a:srgbClr val="06B6D4">
              <a:alpha val="18000"/>
            </a:srgbClr>
          </a:solidFill>
          <a:ln w="4524">
            <a:solidFill>
              <a:srgbClr val="06B6D4">
                <a:alpha val="40000"/>
              </a:srgbClr>
            </a:solidFill>
            <a:prstDash val="solid"/>
          </a:ln>
        </p:spPr>
      </p:sp>
      <p:sp>
        <p:nvSpPr>
          <p:cNvPr id="33" name="Text 30"/>
          <p:cNvSpPr/>
          <p:nvPr/>
        </p:nvSpPr>
        <p:spPr>
          <a:xfrm>
            <a:off x="3450992" y="2119314"/>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06B6D4">
                    <a:alpha val="99000"/>
                  </a:srgbClr>
                </a:solidFill>
                <a:latin typeface="Inter" pitchFamily="34" charset="0"/>
                <a:ea typeface="Inter" pitchFamily="34" charset="-122"/>
                <a:cs typeface="Inter" pitchFamily="34" charset="-120"/>
              </a:rPr>
              <a:t>🛡️</a:t>
            </a:r>
            <a:endParaRPr lang="en-US" sz="855" dirty="0"/>
          </a:p>
        </p:txBody>
      </p:sp>
      <p:sp>
        <p:nvSpPr>
          <p:cNvPr id="34" name="Shape 31"/>
          <p:cNvSpPr/>
          <p:nvPr/>
        </p:nvSpPr>
        <p:spPr>
          <a:xfrm>
            <a:off x="2917592" y="2369345"/>
            <a:ext cx="1181100" cy="138113"/>
          </a:xfrm>
          <a:prstGeom prst="rect">
            <a:avLst/>
          </a:prstGeom>
          <a:noFill/>
          <a:ln/>
        </p:spPr>
      </p:sp>
      <p:sp>
        <p:nvSpPr>
          <p:cNvPr id="35" name="Text 32"/>
          <p:cNvSpPr/>
          <p:nvPr/>
        </p:nvSpPr>
        <p:spPr>
          <a:xfrm>
            <a:off x="2917592" y="2369345"/>
            <a:ext cx="1181100" cy="138113"/>
          </a:xfrm>
          <a:prstGeom prst="rect">
            <a:avLst/>
          </a:prstGeom>
          <a:noFill/>
          <a:ln/>
        </p:spPr>
        <p:txBody>
          <a:bodyPr wrap="square" lIns="0" tIns="0" rIns="0" bIns="0" rtlCol="0" anchor="ctr"/>
          <a:lstStyle/>
          <a:p>
            <a:pPr algn="l" indent="0" marL="0">
              <a:lnSpc>
                <a:spcPts val="1035"/>
              </a:lnSpc>
              <a:buNone/>
            </a:pPr>
            <a:r>
              <a:rPr lang="en-US" sz="855" b="1" dirty="0">
                <a:solidFill>
                  <a:srgbClr val="A78BFA">
                    <a:alpha val="99000"/>
                  </a:srgbClr>
                </a:solidFill>
                <a:latin typeface="Inter" pitchFamily="34" charset="0"/>
                <a:ea typeface="Inter" pitchFamily="34" charset="-122"/>
                <a:cs typeface="Inter" pitchFamily="34" charset="-120"/>
              </a:rPr>
              <a:t>Nginx Proxy Manager</a:t>
            </a:r>
            <a:endParaRPr lang="en-US" sz="855" dirty="0"/>
          </a:p>
        </p:txBody>
      </p:sp>
      <p:sp>
        <p:nvSpPr>
          <p:cNvPr id="36" name="Shape 33"/>
          <p:cNvSpPr/>
          <p:nvPr/>
        </p:nvSpPr>
        <p:spPr>
          <a:xfrm>
            <a:off x="3134095" y="2507457"/>
            <a:ext cx="748094" cy="239982"/>
          </a:xfrm>
          <a:prstGeom prst="rect">
            <a:avLst/>
          </a:prstGeom>
          <a:noFill/>
          <a:ln/>
        </p:spPr>
      </p:sp>
      <p:sp>
        <p:nvSpPr>
          <p:cNvPr id="37" name="Shape 34"/>
          <p:cNvSpPr/>
          <p:nvPr/>
        </p:nvSpPr>
        <p:spPr>
          <a:xfrm>
            <a:off x="3134095" y="2502694"/>
            <a:ext cx="747713" cy="147638"/>
          </a:xfrm>
          <a:prstGeom prst="rect">
            <a:avLst/>
          </a:prstGeom>
          <a:noFill/>
          <a:ln/>
        </p:spPr>
      </p:sp>
      <p:sp>
        <p:nvSpPr>
          <p:cNvPr id="38" name="Text 35"/>
          <p:cNvSpPr/>
          <p:nvPr/>
        </p:nvSpPr>
        <p:spPr>
          <a:xfrm>
            <a:off x="3134095" y="2502694"/>
            <a:ext cx="747713" cy="147638"/>
          </a:xfrm>
          <a:prstGeom prst="rect">
            <a:avLst/>
          </a:prstGeom>
          <a:noFill/>
          <a:ln/>
        </p:spPr>
        <p:txBody>
          <a:bodyPr wrap="square" lIns="0" tIns="0" rIns="0" bIns="0" rtlCol="0" anchor="ctr"/>
          <a:lstStyle/>
          <a:p>
            <a:pPr algn="ctr" indent="0" marL="0">
              <a:lnSpc>
                <a:spcPts val="1083"/>
              </a:lnSpc>
              <a:buNone/>
            </a:pPr>
            <a:r>
              <a:rPr lang="en-US" sz="677" dirty="0">
                <a:solidFill>
                  <a:srgbClr val="5C6A82">
                    <a:alpha val="99000"/>
                  </a:srgbClr>
                </a:solidFill>
                <a:latin typeface="Inter" pitchFamily="34" charset="0"/>
                <a:ea typeface="Inter" pitchFamily="34" charset="-122"/>
                <a:cs typeface="Inter" pitchFamily="34" charset="-120"/>
              </a:rPr>
              <a:t>Docker Container</a:t>
            </a:r>
            <a:endParaRPr lang="en-US" sz="677" dirty="0"/>
          </a:p>
        </p:txBody>
      </p:sp>
      <p:sp>
        <p:nvSpPr>
          <p:cNvPr id="39" name="Shape 36"/>
          <p:cNvSpPr/>
          <p:nvPr/>
        </p:nvSpPr>
        <p:spPr>
          <a:xfrm>
            <a:off x="3015223" y="2747440"/>
            <a:ext cx="985838" cy="271463"/>
          </a:xfrm>
          <a:prstGeom prst="rect">
            <a:avLst/>
          </a:prstGeom>
          <a:noFill/>
          <a:ln/>
        </p:spPr>
      </p:sp>
      <p:sp>
        <p:nvSpPr>
          <p:cNvPr id="40" name="Shape 37"/>
          <p:cNvSpPr/>
          <p:nvPr/>
        </p:nvSpPr>
        <p:spPr>
          <a:xfrm>
            <a:off x="3015223" y="2814115"/>
            <a:ext cx="933450" cy="152400"/>
          </a:xfrm>
          <a:prstGeom prst="roundRect">
            <a:avLst>
              <a:gd name="adj" fmla="val 48000"/>
            </a:avLst>
          </a:prstGeom>
          <a:solidFill>
            <a:srgbClr val="2D3A52"/>
          </a:solidFill>
          <a:ln/>
        </p:spPr>
      </p:sp>
      <p:sp>
        <p:nvSpPr>
          <p:cNvPr id="41" name="Text 38"/>
          <p:cNvSpPr/>
          <p:nvPr/>
        </p:nvSpPr>
        <p:spPr>
          <a:xfrm>
            <a:off x="3091423" y="2837927"/>
            <a:ext cx="781050" cy="104775"/>
          </a:xfrm>
          <a:prstGeom prst="rect">
            <a:avLst/>
          </a:prstGeom>
          <a:noFill/>
          <a:ln/>
        </p:spPr>
        <p:txBody>
          <a:bodyPr wrap="square" lIns="0" tIns="0" rIns="0" bIns="0" rtlCol="0" anchor="ctr"/>
          <a:lstStyle/>
          <a:p>
            <a:pPr algn="l" indent="0" marL="0">
              <a:lnSpc>
                <a:spcPts val="776"/>
              </a:lnSpc>
              <a:buNone/>
            </a:pPr>
            <a:r>
              <a:rPr lang="en-US" sz="641" b="1" dirty="0">
                <a:solidFill>
                  <a:srgbClr val="F0F4FF">
                    <a:alpha val="99000"/>
                  </a:srgbClr>
                </a:solidFill>
                <a:latin typeface="Inter" pitchFamily="34" charset="0"/>
                <a:ea typeface="Inter" pitchFamily="34" charset="-122"/>
                <a:cs typeface="Inter" pitchFamily="34" charset="-120"/>
              </a:rPr>
              <a:t>Let's Encrypt / SSL</a:t>
            </a:r>
            <a:endParaRPr lang="en-US" sz="641" dirty="0"/>
          </a:p>
        </p:txBody>
      </p:sp>
      <p:sp>
        <p:nvSpPr>
          <p:cNvPr id="42" name="Shape 39"/>
          <p:cNvSpPr/>
          <p:nvPr/>
        </p:nvSpPr>
        <p:spPr>
          <a:xfrm>
            <a:off x="4498135" y="1869282"/>
            <a:ext cx="147638" cy="1349645"/>
          </a:xfrm>
          <a:prstGeom prst="rect">
            <a:avLst/>
          </a:prstGeom>
          <a:noFill/>
          <a:ln/>
        </p:spPr>
      </p:sp>
      <p:sp>
        <p:nvSpPr>
          <p:cNvPr id="43" name="Text 40"/>
          <p:cNvSpPr/>
          <p:nvPr/>
        </p:nvSpPr>
        <p:spPr>
          <a:xfrm>
            <a:off x="4498135" y="2441687"/>
            <a:ext cx="147638" cy="185738"/>
          </a:xfrm>
          <a:prstGeom prst="rect">
            <a:avLst/>
          </a:prstGeom>
          <a:noFill/>
          <a:ln/>
        </p:spPr>
        <p:txBody>
          <a:bodyPr wrap="square" lIns="0" tIns="0" rIns="0" bIns="0" rtlCol="0" anchor="ctr"/>
          <a:lstStyle/>
          <a:p>
            <a:pPr algn="ctr" indent="0" marL="0">
              <a:lnSpc>
                <a:spcPts val="1380"/>
              </a:lnSpc>
              <a:buNone/>
            </a:pPr>
            <a:r>
              <a:rPr lang="en-US" sz="1140" b="1" dirty="0">
                <a:solidFill>
                  <a:srgbClr val="06B6D4">
                    <a:alpha val="99000"/>
                  </a:srgbClr>
                </a:solidFill>
                <a:latin typeface="Inter" pitchFamily="34" charset="0"/>
                <a:ea typeface="Inter" pitchFamily="34" charset="-122"/>
                <a:cs typeface="Inter" pitchFamily="34" charset="-120"/>
              </a:rPr>
              <a:t>→</a:t>
            </a:r>
            <a:endParaRPr lang="en-US" sz="1140" dirty="0"/>
          </a:p>
        </p:txBody>
      </p:sp>
      <p:sp>
        <p:nvSpPr>
          <p:cNvPr id="44" name="Shape 41"/>
          <p:cNvSpPr/>
          <p:nvPr/>
        </p:nvSpPr>
        <p:spPr>
          <a:xfrm>
            <a:off x="4645772" y="1869282"/>
            <a:ext cx="1979986" cy="1349645"/>
          </a:xfrm>
          <a:prstGeom prst="roundRect">
            <a:avLst>
              <a:gd name="adj" fmla="val 12873"/>
            </a:avLst>
          </a:prstGeom>
          <a:solidFill>
            <a:srgbClr val="0F1623">
              <a:alpha val="70000"/>
            </a:srgbClr>
          </a:solidFill>
          <a:ln w="4524">
            <a:solidFill>
              <a:srgbClr val="1A2236"/>
            </a:solidFill>
            <a:prstDash val="solid"/>
          </a:ln>
        </p:spPr>
      </p:sp>
      <p:sp>
        <p:nvSpPr>
          <p:cNvPr id="45" name="Shape 42"/>
          <p:cNvSpPr/>
          <p:nvPr/>
        </p:nvSpPr>
        <p:spPr>
          <a:xfrm>
            <a:off x="5519084" y="2069307"/>
            <a:ext cx="233362" cy="300038"/>
          </a:xfrm>
          <a:prstGeom prst="rect">
            <a:avLst/>
          </a:prstGeom>
          <a:noFill/>
          <a:ln/>
        </p:spPr>
      </p:sp>
      <p:sp>
        <p:nvSpPr>
          <p:cNvPr id="46" name="Shape 43"/>
          <p:cNvSpPr/>
          <p:nvPr/>
        </p:nvSpPr>
        <p:spPr>
          <a:xfrm>
            <a:off x="5519084" y="2069307"/>
            <a:ext cx="233362" cy="233362"/>
          </a:xfrm>
          <a:prstGeom prst="roundRect">
            <a:avLst>
              <a:gd name="adj" fmla="val 43102"/>
            </a:avLst>
          </a:prstGeom>
          <a:solidFill>
            <a:srgbClr val="F59E0B">
              <a:alpha val="18000"/>
            </a:srgbClr>
          </a:solidFill>
          <a:ln w="4524">
            <a:solidFill>
              <a:srgbClr val="F59E0B">
                <a:alpha val="40000"/>
              </a:srgbClr>
            </a:solidFill>
            <a:prstDash val="solid"/>
          </a:ln>
        </p:spPr>
      </p:sp>
      <p:sp>
        <p:nvSpPr>
          <p:cNvPr id="47" name="Text 44"/>
          <p:cNvSpPr/>
          <p:nvPr/>
        </p:nvSpPr>
        <p:spPr>
          <a:xfrm>
            <a:off x="5578615" y="2128839"/>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F59E0B">
                    <a:alpha val="99000"/>
                  </a:srgbClr>
                </a:solidFill>
                <a:latin typeface="Inter" pitchFamily="34" charset="0"/>
                <a:ea typeface="Inter" pitchFamily="34" charset="-122"/>
                <a:cs typeface="Inter" pitchFamily="34" charset="-120"/>
              </a:rPr>
              <a:t>⚙️</a:t>
            </a:r>
            <a:endParaRPr lang="en-US" sz="855" dirty="0"/>
          </a:p>
        </p:txBody>
      </p:sp>
      <p:sp>
        <p:nvSpPr>
          <p:cNvPr id="48" name="Shape 45"/>
          <p:cNvSpPr/>
          <p:nvPr/>
        </p:nvSpPr>
        <p:spPr>
          <a:xfrm>
            <a:off x="5052359" y="2369345"/>
            <a:ext cx="1166813" cy="138113"/>
          </a:xfrm>
          <a:prstGeom prst="rect">
            <a:avLst/>
          </a:prstGeom>
          <a:noFill/>
          <a:ln/>
        </p:spPr>
      </p:sp>
      <p:sp>
        <p:nvSpPr>
          <p:cNvPr id="49" name="Text 46"/>
          <p:cNvSpPr/>
          <p:nvPr/>
        </p:nvSpPr>
        <p:spPr>
          <a:xfrm>
            <a:off x="5052359" y="2369345"/>
            <a:ext cx="1166813" cy="138113"/>
          </a:xfrm>
          <a:prstGeom prst="rect">
            <a:avLst/>
          </a:prstGeom>
          <a:noFill/>
          <a:ln/>
        </p:spPr>
        <p:txBody>
          <a:bodyPr wrap="square" lIns="0" tIns="0" rIns="0" bIns="0" rtlCol="0" anchor="ctr"/>
          <a:lstStyle/>
          <a:p>
            <a:pPr algn="l" indent="0" marL="0">
              <a:lnSpc>
                <a:spcPts val="1035"/>
              </a:lnSpc>
              <a:buNone/>
            </a:pPr>
            <a:r>
              <a:rPr lang="en-US" sz="855" b="1" dirty="0">
                <a:solidFill>
                  <a:srgbClr val="A78BFA">
                    <a:alpha val="99000"/>
                  </a:srgbClr>
                </a:solidFill>
                <a:latin typeface="Inter" pitchFamily="34" charset="0"/>
                <a:ea typeface="Inter" pitchFamily="34" charset="-122"/>
                <a:cs typeface="Inter" pitchFamily="34" charset="-120"/>
              </a:rPr>
              <a:t>Serveur Apache Web</a:t>
            </a:r>
            <a:endParaRPr lang="en-US" sz="855" dirty="0"/>
          </a:p>
        </p:txBody>
      </p:sp>
      <p:sp>
        <p:nvSpPr>
          <p:cNvPr id="50" name="Shape 47"/>
          <p:cNvSpPr/>
          <p:nvPr/>
        </p:nvSpPr>
        <p:spPr>
          <a:xfrm>
            <a:off x="5232690" y="2507457"/>
            <a:ext cx="806148" cy="239982"/>
          </a:xfrm>
          <a:prstGeom prst="rect">
            <a:avLst/>
          </a:prstGeom>
          <a:noFill/>
          <a:ln/>
        </p:spPr>
      </p:sp>
      <p:sp>
        <p:nvSpPr>
          <p:cNvPr id="51" name="Shape 48"/>
          <p:cNvSpPr/>
          <p:nvPr/>
        </p:nvSpPr>
        <p:spPr>
          <a:xfrm>
            <a:off x="5232690" y="2502694"/>
            <a:ext cx="809625" cy="147638"/>
          </a:xfrm>
          <a:prstGeom prst="rect">
            <a:avLst/>
          </a:prstGeom>
          <a:noFill/>
          <a:ln/>
        </p:spPr>
      </p:sp>
      <p:sp>
        <p:nvSpPr>
          <p:cNvPr id="52" name="Text 49"/>
          <p:cNvSpPr/>
          <p:nvPr/>
        </p:nvSpPr>
        <p:spPr>
          <a:xfrm>
            <a:off x="5232690" y="2502694"/>
            <a:ext cx="809625" cy="147638"/>
          </a:xfrm>
          <a:prstGeom prst="rect">
            <a:avLst/>
          </a:prstGeom>
          <a:noFill/>
          <a:ln/>
        </p:spPr>
        <p:txBody>
          <a:bodyPr wrap="square" lIns="0" tIns="0" rIns="0" bIns="0" rtlCol="0" anchor="ctr"/>
          <a:lstStyle/>
          <a:p>
            <a:pPr algn="ctr" indent="0" marL="0">
              <a:lnSpc>
                <a:spcPts val="1083"/>
              </a:lnSpc>
              <a:buNone/>
            </a:pPr>
            <a:r>
              <a:rPr lang="en-US" sz="677" dirty="0">
                <a:solidFill>
                  <a:srgbClr val="5C6A82">
                    <a:alpha val="99000"/>
                  </a:srgbClr>
                </a:solidFill>
                <a:latin typeface="Inter" pitchFamily="34" charset="0"/>
                <a:ea typeface="Inter" pitchFamily="34" charset="-122"/>
                <a:cs typeface="Inter" pitchFamily="34" charset="-120"/>
              </a:rPr>
              <a:t>Port Interne : 8080</a:t>
            </a:r>
            <a:endParaRPr lang="en-US" sz="677" dirty="0"/>
          </a:p>
        </p:txBody>
      </p:sp>
      <p:sp>
        <p:nvSpPr>
          <p:cNvPr id="53" name="Shape 50"/>
          <p:cNvSpPr/>
          <p:nvPr/>
        </p:nvSpPr>
        <p:spPr>
          <a:xfrm>
            <a:off x="5226190" y="2747440"/>
            <a:ext cx="819150" cy="271463"/>
          </a:xfrm>
          <a:prstGeom prst="rect">
            <a:avLst/>
          </a:prstGeom>
          <a:noFill/>
          <a:ln/>
        </p:spPr>
      </p:sp>
      <p:sp>
        <p:nvSpPr>
          <p:cNvPr id="54" name="Shape 51"/>
          <p:cNvSpPr/>
          <p:nvPr/>
        </p:nvSpPr>
        <p:spPr>
          <a:xfrm>
            <a:off x="5226190" y="2814115"/>
            <a:ext cx="766763" cy="152400"/>
          </a:xfrm>
          <a:prstGeom prst="roundRect">
            <a:avLst>
              <a:gd name="adj" fmla="val 48000"/>
            </a:avLst>
          </a:prstGeom>
          <a:solidFill>
            <a:srgbClr val="2D3A52"/>
          </a:solidFill>
          <a:ln/>
        </p:spPr>
      </p:sp>
      <p:sp>
        <p:nvSpPr>
          <p:cNvPr id="55" name="Text 52"/>
          <p:cNvSpPr/>
          <p:nvPr/>
        </p:nvSpPr>
        <p:spPr>
          <a:xfrm>
            <a:off x="5302390" y="2837927"/>
            <a:ext cx="614363" cy="104775"/>
          </a:xfrm>
          <a:prstGeom prst="rect">
            <a:avLst/>
          </a:prstGeom>
          <a:noFill/>
          <a:ln/>
        </p:spPr>
        <p:txBody>
          <a:bodyPr wrap="square" lIns="0" tIns="0" rIns="0" bIns="0" rtlCol="0" anchor="ctr"/>
          <a:lstStyle/>
          <a:p>
            <a:pPr algn="l" indent="0" marL="0">
              <a:lnSpc>
                <a:spcPts val="776"/>
              </a:lnSpc>
              <a:buNone/>
            </a:pPr>
            <a:r>
              <a:rPr lang="en-US" sz="641" b="1" dirty="0">
                <a:solidFill>
                  <a:srgbClr val="F0F4FF">
                    <a:alpha val="99000"/>
                  </a:srgbClr>
                </a:solidFill>
                <a:latin typeface="Inter" pitchFamily="34" charset="0"/>
                <a:ea typeface="Inter" pitchFamily="34" charset="-122"/>
                <a:cs typeface="Inter" pitchFamily="34" charset="-120"/>
              </a:rPr>
              <a:t>PHP 8.2 + PDO</a:t>
            </a:r>
            <a:endParaRPr lang="en-US" sz="641" dirty="0"/>
          </a:p>
        </p:txBody>
      </p:sp>
      <p:sp>
        <p:nvSpPr>
          <p:cNvPr id="56" name="Shape 53"/>
          <p:cNvSpPr/>
          <p:nvPr/>
        </p:nvSpPr>
        <p:spPr>
          <a:xfrm>
            <a:off x="6625756" y="1869282"/>
            <a:ext cx="147638" cy="1349645"/>
          </a:xfrm>
          <a:prstGeom prst="rect">
            <a:avLst/>
          </a:prstGeom>
          <a:noFill/>
          <a:ln/>
        </p:spPr>
      </p:sp>
      <p:sp>
        <p:nvSpPr>
          <p:cNvPr id="57" name="Text 54"/>
          <p:cNvSpPr/>
          <p:nvPr/>
        </p:nvSpPr>
        <p:spPr>
          <a:xfrm>
            <a:off x="6625756" y="2441687"/>
            <a:ext cx="147638" cy="185738"/>
          </a:xfrm>
          <a:prstGeom prst="rect">
            <a:avLst/>
          </a:prstGeom>
          <a:noFill/>
          <a:ln/>
        </p:spPr>
        <p:txBody>
          <a:bodyPr wrap="square" lIns="0" tIns="0" rIns="0" bIns="0" rtlCol="0" anchor="ctr"/>
          <a:lstStyle/>
          <a:p>
            <a:pPr algn="ctr" indent="0" marL="0">
              <a:lnSpc>
                <a:spcPts val="1380"/>
              </a:lnSpc>
              <a:buNone/>
            </a:pPr>
            <a:r>
              <a:rPr lang="en-US" sz="1140" b="1" dirty="0">
                <a:solidFill>
                  <a:srgbClr val="06B6D4">
                    <a:alpha val="99000"/>
                  </a:srgbClr>
                </a:solidFill>
                <a:latin typeface="Inter" pitchFamily="34" charset="0"/>
                <a:ea typeface="Inter" pitchFamily="34" charset="-122"/>
                <a:cs typeface="Inter" pitchFamily="34" charset="-120"/>
              </a:rPr>
              <a:t>→</a:t>
            </a:r>
            <a:endParaRPr lang="en-US" sz="1140" dirty="0"/>
          </a:p>
        </p:txBody>
      </p:sp>
      <p:sp>
        <p:nvSpPr>
          <p:cNvPr id="58" name="Shape 55"/>
          <p:cNvSpPr/>
          <p:nvPr/>
        </p:nvSpPr>
        <p:spPr>
          <a:xfrm>
            <a:off x="6773394" y="1869282"/>
            <a:ext cx="1979986" cy="1349645"/>
          </a:xfrm>
          <a:prstGeom prst="roundRect">
            <a:avLst>
              <a:gd name="adj" fmla="val 12873"/>
            </a:avLst>
          </a:prstGeom>
          <a:solidFill>
            <a:srgbClr val="0F1623">
              <a:alpha val="70000"/>
            </a:srgbClr>
          </a:solidFill>
          <a:ln w="4524">
            <a:solidFill>
              <a:srgbClr val="1A2236"/>
            </a:solidFill>
            <a:prstDash val="solid"/>
          </a:ln>
        </p:spPr>
      </p:sp>
      <p:sp>
        <p:nvSpPr>
          <p:cNvPr id="59" name="Shape 56"/>
          <p:cNvSpPr/>
          <p:nvPr/>
        </p:nvSpPr>
        <p:spPr>
          <a:xfrm>
            <a:off x="7646705" y="2069307"/>
            <a:ext cx="233362" cy="300038"/>
          </a:xfrm>
          <a:prstGeom prst="rect">
            <a:avLst/>
          </a:prstGeom>
          <a:noFill/>
          <a:ln/>
        </p:spPr>
      </p:sp>
      <p:sp>
        <p:nvSpPr>
          <p:cNvPr id="60" name="Shape 57"/>
          <p:cNvSpPr/>
          <p:nvPr/>
        </p:nvSpPr>
        <p:spPr>
          <a:xfrm>
            <a:off x="7646705" y="2069307"/>
            <a:ext cx="233362" cy="233362"/>
          </a:xfrm>
          <a:prstGeom prst="roundRect">
            <a:avLst>
              <a:gd name="adj" fmla="val 43102"/>
            </a:avLst>
          </a:prstGeom>
          <a:solidFill>
            <a:srgbClr val="7C3AED">
              <a:alpha val="18000"/>
            </a:srgbClr>
          </a:solidFill>
          <a:ln w="4524">
            <a:solidFill>
              <a:srgbClr val="7C3AED">
                <a:alpha val="40000"/>
              </a:srgbClr>
            </a:solidFill>
            <a:prstDash val="solid"/>
          </a:ln>
        </p:spPr>
      </p:sp>
      <p:sp>
        <p:nvSpPr>
          <p:cNvPr id="61" name="Text 58"/>
          <p:cNvSpPr/>
          <p:nvPr/>
        </p:nvSpPr>
        <p:spPr>
          <a:xfrm>
            <a:off x="7706237" y="2119314"/>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A78BFA">
                    <a:alpha val="99000"/>
                  </a:srgbClr>
                </a:solidFill>
                <a:latin typeface="Inter" pitchFamily="34" charset="0"/>
                <a:ea typeface="Inter" pitchFamily="34" charset="-122"/>
                <a:cs typeface="Inter" pitchFamily="34" charset="-120"/>
              </a:rPr>
              <a:t>🗄️</a:t>
            </a:r>
            <a:endParaRPr lang="en-US" sz="855" dirty="0"/>
          </a:p>
        </p:txBody>
      </p:sp>
      <p:sp>
        <p:nvSpPr>
          <p:cNvPr id="62" name="Shape 59"/>
          <p:cNvSpPr/>
          <p:nvPr/>
        </p:nvSpPr>
        <p:spPr>
          <a:xfrm>
            <a:off x="7527643" y="2369345"/>
            <a:ext cx="471488" cy="138113"/>
          </a:xfrm>
          <a:prstGeom prst="rect">
            <a:avLst/>
          </a:prstGeom>
          <a:noFill/>
          <a:ln/>
        </p:spPr>
      </p:sp>
      <p:sp>
        <p:nvSpPr>
          <p:cNvPr id="63" name="Text 60"/>
          <p:cNvSpPr/>
          <p:nvPr/>
        </p:nvSpPr>
        <p:spPr>
          <a:xfrm>
            <a:off x="7527643" y="2369345"/>
            <a:ext cx="471488" cy="138113"/>
          </a:xfrm>
          <a:prstGeom prst="rect">
            <a:avLst/>
          </a:prstGeom>
          <a:noFill/>
          <a:ln/>
        </p:spPr>
        <p:txBody>
          <a:bodyPr wrap="square" lIns="0" tIns="0" rIns="0" bIns="0" rtlCol="0" anchor="ctr"/>
          <a:lstStyle/>
          <a:p>
            <a:pPr algn="l" indent="0" marL="0">
              <a:lnSpc>
                <a:spcPts val="1035"/>
              </a:lnSpc>
              <a:buNone/>
            </a:pPr>
            <a:r>
              <a:rPr lang="en-US" sz="855" b="1" dirty="0">
                <a:solidFill>
                  <a:srgbClr val="A78BFA">
                    <a:alpha val="99000"/>
                  </a:srgbClr>
                </a:solidFill>
                <a:latin typeface="Inter" pitchFamily="34" charset="0"/>
                <a:ea typeface="Inter" pitchFamily="34" charset="-122"/>
                <a:cs typeface="Inter" pitchFamily="34" charset="-120"/>
              </a:rPr>
              <a:t>MariaDB</a:t>
            </a:r>
            <a:endParaRPr lang="en-US" sz="855" dirty="0"/>
          </a:p>
        </p:txBody>
      </p:sp>
      <p:sp>
        <p:nvSpPr>
          <p:cNvPr id="64" name="Shape 61"/>
          <p:cNvSpPr/>
          <p:nvPr/>
        </p:nvSpPr>
        <p:spPr>
          <a:xfrm>
            <a:off x="7409817" y="2507457"/>
            <a:ext cx="707136" cy="239982"/>
          </a:xfrm>
          <a:prstGeom prst="rect">
            <a:avLst/>
          </a:prstGeom>
          <a:noFill/>
          <a:ln/>
        </p:spPr>
      </p:sp>
      <p:sp>
        <p:nvSpPr>
          <p:cNvPr id="65" name="Shape 62"/>
          <p:cNvSpPr/>
          <p:nvPr/>
        </p:nvSpPr>
        <p:spPr>
          <a:xfrm>
            <a:off x="7409817" y="2502694"/>
            <a:ext cx="704850" cy="147638"/>
          </a:xfrm>
          <a:prstGeom prst="rect">
            <a:avLst/>
          </a:prstGeom>
          <a:noFill/>
          <a:ln/>
        </p:spPr>
      </p:sp>
      <p:sp>
        <p:nvSpPr>
          <p:cNvPr id="66" name="Text 63"/>
          <p:cNvSpPr/>
          <p:nvPr/>
        </p:nvSpPr>
        <p:spPr>
          <a:xfrm>
            <a:off x="7409817" y="2502694"/>
            <a:ext cx="704850" cy="147638"/>
          </a:xfrm>
          <a:prstGeom prst="rect">
            <a:avLst/>
          </a:prstGeom>
          <a:noFill/>
          <a:ln/>
        </p:spPr>
        <p:txBody>
          <a:bodyPr wrap="square" lIns="0" tIns="0" rIns="0" bIns="0" rtlCol="0" anchor="ctr"/>
          <a:lstStyle/>
          <a:p>
            <a:pPr algn="ctr" indent="0" marL="0">
              <a:lnSpc>
                <a:spcPts val="1083"/>
              </a:lnSpc>
              <a:buNone/>
            </a:pPr>
            <a:r>
              <a:rPr lang="en-US" sz="677" dirty="0">
                <a:solidFill>
                  <a:srgbClr val="5C6A82">
                    <a:alpha val="99000"/>
                  </a:srgbClr>
                </a:solidFill>
                <a:latin typeface="Inter" pitchFamily="34" charset="0"/>
                <a:ea typeface="Inter" pitchFamily="34" charset="-122"/>
                <a:cs typeface="Inter" pitchFamily="34" charset="-120"/>
              </a:rPr>
              <a:t>SGBDR Sécurisé</a:t>
            </a:r>
            <a:endParaRPr lang="en-US" sz="677" dirty="0"/>
          </a:p>
        </p:txBody>
      </p:sp>
      <p:sp>
        <p:nvSpPr>
          <p:cNvPr id="67" name="Shape 64"/>
          <p:cNvSpPr/>
          <p:nvPr/>
        </p:nvSpPr>
        <p:spPr>
          <a:xfrm>
            <a:off x="7377624" y="2747440"/>
            <a:ext cx="771525" cy="271463"/>
          </a:xfrm>
          <a:prstGeom prst="rect">
            <a:avLst/>
          </a:prstGeom>
          <a:noFill/>
          <a:ln/>
        </p:spPr>
      </p:sp>
      <p:sp>
        <p:nvSpPr>
          <p:cNvPr id="68" name="Shape 65"/>
          <p:cNvSpPr/>
          <p:nvPr/>
        </p:nvSpPr>
        <p:spPr>
          <a:xfrm>
            <a:off x="7377624" y="2814115"/>
            <a:ext cx="719138" cy="152400"/>
          </a:xfrm>
          <a:prstGeom prst="roundRect">
            <a:avLst>
              <a:gd name="adj" fmla="val 48000"/>
            </a:avLst>
          </a:prstGeom>
          <a:solidFill>
            <a:srgbClr val="2D3A52"/>
          </a:solidFill>
          <a:ln/>
        </p:spPr>
      </p:sp>
      <p:sp>
        <p:nvSpPr>
          <p:cNvPr id="69" name="Text 66"/>
          <p:cNvSpPr/>
          <p:nvPr/>
        </p:nvSpPr>
        <p:spPr>
          <a:xfrm>
            <a:off x="7453824" y="2837927"/>
            <a:ext cx="566738" cy="104775"/>
          </a:xfrm>
          <a:prstGeom prst="rect">
            <a:avLst/>
          </a:prstGeom>
          <a:noFill/>
          <a:ln/>
        </p:spPr>
        <p:txBody>
          <a:bodyPr wrap="square" lIns="0" tIns="0" rIns="0" bIns="0" rtlCol="0" anchor="ctr"/>
          <a:lstStyle/>
          <a:p>
            <a:pPr algn="l" indent="0" marL="0">
              <a:lnSpc>
                <a:spcPts val="776"/>
              </a:lnSpc>
              <a:buNone/>
            </a:pPr>
            <a:r>
              <a:rPr lang="en-US" sz="641" b="1" dirty="0">
                <a:solidFill>
                  <a:srgbClr val="F0F4FF">
                    <a:alpha val="99000"/>
                  </a:srgbClr>
                </a:solidFill>
                <a:latin typeface="Inter" pitchFamily="34" charset="0"/>
                <a:ea typeface="Inter" pitchFamily="34" charset="-122"/>
                <a:cs typeface="Inter" pitchFamily="34" charset="-120"/>
              </a:rPr>
              <a:t>campus_it DB</a:t>
            </a:r>
            <a:endParaRPr lang="en-US" sz="641" dirty="0"/>
          </a:p>
        </p:txBody>
      </p:sp>
      <p:sp>
        <p:nvSpPr>
          <p:cNvPr id="70" name="Shape 67"/>
          <p:cNvSpPr/>
          <p:nvPr/>
        </p:nvSpPr>
        <p:spPr>
          <a:xfrm>
            <a:off x="390525" y="3218927"/>
            <a:ext cx="8362950" cy="1085850"/>
          </a:xfrm>
          <a:prstGeom prst="rect">
            <a:avLst/>
          </a:prstGeom>
          <a:noFill/>
          <a:ln/>
        </p:spPr>
      </p:sp>
      <p:sp>
        <p:nvSpPr>
          <p:cNvPr id="71" name="Shape 68"/>
          <p:cNvSpPr/>
          <p:nvPr/>
        </p:nvSpPr>
        <p:spPr>
          <a:xfrm>
            <a:off x="390525" y="3476102"/>
            <a:ext cx="8362950" cy="828675"/>
          </a:xfrm>
          <a:prstGeom prst="rect">
            <a:avLst/>
          </a:prstGeom>
          <a:noFill/>
          <a:ln/>
        </p:spPr>
      </p:sp>
      <p:pic>
        <p:nvPicPr>
          <p:cNvPr id="72" name="Image 0" descr="preencoded.png">    </p:cNvPr>
          <p:cNvPicPr>
            <a:picLocks noChangeAspect="1"/>
          </p:cNvPicPr>
          <p:nvPr/>
        </p:nvPicPr>
        <p:blipFill>
          <a:blip r:embed="rId1"/>
          <a:srcRect l="0" r="0" t="0" b="0"/>
          <a:stretch/>
        </p:blipFill>
        <p:spPr>
          <a:xfrm>
            <a:off x="390525" y="3476102"/>
            <a:ext cx="4414838" cy="1190625"/>
          </a:xfrm>
          <a:prstGeom prst="rect">
            <a:avLst/>
          </a:prstGeom>
        </p:spPr>
      </p:pic>
      <p:pic>
        <p:nvPicPr>
          <p:cNvPr id="73" name="Image 1" descr="preencoded.png">    </p:cNvPr>
          <p:cNvPicPr>
            <a:picLocks noChangeAspect="1"/>
          </p:cNvPicPr>
          <p:nvPr/>
        </p:nvPicPr>
        <p:blipFill>
          <a:blip r:embed="rId2"/>
          <a:srcRect l="0" r="0" t="0" b="0"/>
          <a:stretch/>
        </p:blipFill>
        <p:spPr>
          <a:xfrm>
            <a:off x="4700588" y="3476102"/>
            <a:ext cx="4414838" cy="119062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2646" y="0"/>
            <a:ext cx="9145034" cy="5144081"/>
          </a:xfrm>
          <a:prstGeom prst="rect">
            <a:avLst/>
          </a:prstGeom>
          <a:solidFill>
            <a:srgbClr val="080B12"/>
          </a:solidFill>
          <a:ln w="4525">
            <a:solidFill>
              <a:srgbClr val="1A2236"/>
            </a:solidFill>
            <a:prstDash val="solid"/>
          </a:ln>
        </p:spPr>
      </p:sp>
      <p:sp>
        <p:nvSpPr>
          <p:cNvPr id="4" name="Shape 1"/>
          <p:cNvSpPr/>
          <p:nvPr/>
        </p:nvSpPr>
        <p:spPr>
          <a:xfrm>
            <a:off x="-640896" y="-638250"/>
            <a:ext cx="2572041" cy="2572041"/>
          </a:xfrm>
          <a:prstGeom prst="roundRect">
            <a:avLst/>
          </a:prstGeom>
          <a:solidFill>
            <a:srgbClr val="06B6D4">
              <a:alpha val="20000"/>
            </a:srgbClr>
          </a:solidFill>
          <a:ln/>
        </p:spPr>
      </p:sp>
      <p:sp>
        <p:nvSpPr>
          <p:cNvPr id="5" name="Shape 2"/>
          <p:cNvSpPr/>
          <p:nvPr/>
        </p:nvSpPr>
        <p:spPr>
          <a:xfrm>
            <a:off x="2118" y="4763"/>
            <a:ext cx="9135508" cy="5134556"/>
          </a:xfrm>
          <a:prstGeom prst="rect">
            <a:avLst/>
          </a:prstGeom>
          <a:noFill/>
          <a:ln/>
        </p:spPr>
      </p:sp>
      <p:sp>
        <p:nvSpPr>
          <p:cNvPr id="6" name="Shape 3"/>
          <p:cNvSpPr/>
          <p:nvPr/>
        </p:nvSpPr>
        <p:spPr>
          <a:xfrm>
            <a:off x="387925" y="328650"/>
            <a:ext cx="8363896" cy="1030624"/>
          </a:xfrm>
          <a:prstGeom prst="rect">
            <a:avLst/>
          </a:prstGeom>
          <a:noFill/>
          <a:ln/>
        </p:spPr>
      </p:sp>
      <p:sp>
        <p:nvSpPr>
          <p:cNvPr id="7" name="Shape 4"/>
          <p:cNvSpPr/>
          <p:nvPr/>
        </p:nvSpPr>
        <p:spPr>
          <a:xfrm>
            <a:off x="387925" y="328650"/>
            <a:ext cx="8363896" cy="840103"/>
          </a:xfrm>
          <a:prstGeom prst="rect">
            <a:avLst/>
          </a:prstGeom>
          <a:noFill/>
          <a:ln/>
        </p:spPr>
      </p:sp>
      <p:sp>
        <p:nvSpPr>
          <p:cNvPr id="8" name="Shape 5"/>
          <p:cNvSpPr/>
          <p:nvPr/>
        </p:nvSpPr>
        <p:spPr>
          <a:xfrm>
            <a:off x="387925" y="328650"/>
            <a:ext cx="3095625" cy="840103"/>
          </a:xfrm>
          <a:prstGeom prst="rect">
            <a:avLst/>
          </a:prstGeom>
          <a:noFill/>
          <a:ln/>
        </p:spPr>
      </p:sp>
      <p:sp>
        <p:nvSpPr>
          <p:cNvPr id="9" name="Shape 6"/>
          <p:cNvSpPr/>
          <p:nvPr/>
        </p:nvSpPr>
        <p:spPr>
          <a:xfrm>
            <a:off x="387925" y="328650"/>
            <a:ext cx="981100" cy="195272"/>
          </a:xfrm>
          <a:prstGeom prst="roundRect">
            <a:avLst>
              <a:gd name="adj" fmla="val 627553"/>
            </a:avLst>
          </a:prstGeom>
          <a:solidFill>
            <a:srgbClr val="06B6D4">
              <a:alpha val="18000"/>
            </a:srgbClr>
          </a:solidFill>
          <a:ln w="4525">
            <a:solidFill>
              <a:srgbClr val="06B6D4">
                <a:alpha val="40000"/>
              </a:srgbClr>
            </a:solidFill>
            <a:prstDash val="solid"/>
          </a:ln>
        </p:spPr>
      </p:sp>
      <p:sp>
        <p:nvSpPr>
          <p:cNvPr id="10" name="Text 7"/>
          <p:cNvSpPr/>
          <p:nvPr/>
        </p:nvSpPr>
        <p:spPr>
          <a:xfrm>
            <a:off x="497474" y="371518"/>
            <a:ext cx="762000"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06B6D4">
                    <a:alpha val="99000"/>
                  </a:srgbClr>
                </a:solidFill>
                <a:latin typeface="Inter" pitchFamily="34" charset="0"/>
                <a:ea typeface="Inter" pitchFamily="34" charset="-122"/>
                <a:cs typeface="Inter" pitchFamily="34" charset="-120"/>
              </a:rPr>
              <a:t>SISR - PARTIE 1</a:t>
            </a:r>
            <a:endParaRPr lang="en-US" sz="677" dirty="0"/>
          </a:p>
        </p:txBody>
      </p:sp>
      <p:sp>
        <p:nvSpPr>
          <p:cNvPr id="11" name="Text 8"/>
          <p:cNvSpPr/>
          <p:nvPr/>
        </p:nvSpPr>
        <p:spPr>
          <a:xfrm>
            <a:off x="387925" y="647761"/>
            <a:ext cx="3095625" cy="328613"/>
          </a:xfrm>
          <a:prstGeom prst="rect">
            <a:avLst/>
          </a:prstGeom>
          <a:noFill/>
          <a:ln/>
        </p:spPr>
        <p:txBody>
          <a:bodyPr wrap="square" lIns="0" tIns="0" rIns="0" bIns="0" rtlCol="0" anchor="ctr"/>
          <a:lstStyle/>
          <a:p>
            <a:pPr algn="l" indent="0" marL="0">
              <a:lnSpc>
                <a:spcPts val="2437"/>
              </a:lnSpc>
              <a:buNone/>
            </a:pPr>
            <a:r>
              <a:rPr lang="en-US" sz="2031" b="1" spc="-20" kern="0" dirty="0">
                <a:solidFill>
                  <a:srgbClr val="F0F4FF">
                    <a:alpha val="99000"/>
                  </a:srgbClr>
                </a:solidFill>
                <a:latin typeface="Inter" pitchFamily="34" charset="0"/>
                <a:ea typeface="Inter" pitchFamily="34" charset="-122"/>
                <a:cs typeface="Inter" pitchFamily="34" charset="-120"/>
              </a:rPr>
              <a:t>L'Infrastructure Serveur</a:t>
            </a:r>
            <a:endParaRPr lang="en-US" sz="2031" dirty="0"/>
          </a:p>
        </p:txBody>
      </p:sp>
      <p:sp>
        <p:nvSpPr>
          <p:cNvPr id="12" name="Shape 9"/>
          <p:cNvSpPr/>
          <p:nvPr/>
        </p:nvSpPr>
        <p:spPr>
          <a:xfrm>
            <a:off x="8385084" y="328650"/>
            <a:ext cx="366737" cy="242900"/>
          </a:xfrm>
          <a:prstGeom prst="roundRect">
            <a:avLst>
              <a:gd name="adj" fmla="val 101653"/>
            </a:avLst>
          </a:prstGeom>
          <a:solidFill>
            <a:srgbClr val="0F1623"/>
          </a:solidFill>
          <a:ln w="4525">
            <a:solidFill>
              <a:srgbClr val="1A2236"/>
            </a:solidFill>
            <a:prstDash val="solid"/>
          </a:ln>
        </p:spPr>
      </p:sp>
      <p:sp>
        <p:nvSpPr>
          <p:cNvPr id="13" name="Text 10"/>
          <p:cNvSpPr/>
          <p:nvPr/>
        </p:nvSpPr>
        <p:spPr>
          <a:xfrm>
            <a:off x="8494635" y="385807"/>
            <a:ext cx="147638"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04</a:t>
            </a:r>
            <a:endParaRPr lang="en-US" sz="784" dirty="0"/>
          </a:p>
        </p:txBody>
      </p:sp>
      <p:sp>
        <p:nvSpPr>
          <p:cNvPr id="14" name="Shape 11"/>
          <p:cNvSpPr/>
          <p:nvPr/>
        </p:nvSpPr>
        <p:spPr>
          <a:xfrm>
            <a:off x="387925" y="1359274"/>
            <a:ext cx="8363896" cy="3494944"/>
          </a:xfrm>
          <a:prstGeom prst="rect">
            <a:avLst/>
          </a:prstGeom>
          <a:noFill/>
          <a:ln/>
        </p:spPr>
      </p:sp>
      <p:sp>
        <p:nvSpPr>
          <p:cNvPr id="15" name="Shape 12"/>
          <p:cNvSpPr/>
          <p:nvPr/>
        </p:nvSpPr>
        <p:spPr>
          <a:xfrm>
            <a:off x="387925" y="1359274"/>
            <a:ext cx="4053346" cy="3494944"/>
          </a:xfrm>
          <a:prstGeom prst="rect">
            <a:avLst/>
          </a:prstGeom>
          <a:noFill/>
          <a:ln/>
        </p:spPr>
      </p:sp>
      <p:sp>
        <p:nvSpPr>
          <p:cNvPr id="16" name="Shape 13"/>
          <p:cNvSpPr/>
          <p:nvPr/>
        </p:nvSpPr>
        <p:spPr>
          <a:xfrm>
            <a:off x="387925" y="1359274"/>
            <a:ext cx="4053346" cy="1586077"/>
          </a:xfrm>
          <a:prstGeom prst="roundRect">
            <a:avLst>
              <a:gd name="adj" fmla="val 10955"/>
            </a:avLst>
          </a:prstGeom>
          <a:solidFill>
            <a:srgbClr val="0F1623">
              <a:alpha val="70000"/>
            </a:srgbClr>
          </a:solidFill>
          <a:ln w="4525">
            <a:solidFill>
              <a:srgbClr val="1A2236"/>
            </a:solidFill>
            <a:prstDash val="solid"/>
          </a:ln>
        </p:spPr>
      </p:sp>
      <p:sp>
        <p:nvSpPr>
          <p:cNvPr id="17" name="Shape 14"/>
          <p:cNvSpPr/>
          <p:nvPr/>
        </p:nvSpPr>
        <p:spPr>
          <a:xfrm>
            <a:off x="583211" y="1554559"/>
            <a:ext cx="3662776" cy="233389"/>
          </a:xfrm>
          <a:prstGeom prst="rect">
            <a:avLst/>
          </a:prstGeom>
          <a:noFill/>
          <a:ln/>
        </p:spPr>
      </p:sp>
      <p:sp>
        <p:nvSpPr>
          <p:cNvPr id="18" name="Shape 15"/>
          <p:cNvSpPr/>
          <p:nvPr/>
        </p:nvSpPr>
        <p:spPr>
          <a:xfrm>
            <a:off x="583211" y="1554559"/>
            <a:ext cx="233389" cy="233389"/>
          </a:xfrm>
          <a:prstGeom prst="roundRect">
            <a:avLst>
              <a:gd name="adj" fmla="val 43102"/>
            </a:avLst>
          </a:prstGeom>
          <a:solidFill>
            <a:srgbClr val="7C3AED">
              <a:alpha val="18000"/>
            </a:srgbClr>
          </a:solidFill>
          <a:ln w="4525">
            <a:solidFill>
              <a:srgbClr val="7C3AED">
                <a:alpha val="40000"/>
              </a:srgbClr>
            </a:solidFill>
            <a:prstDash val="solid"/>
          </a:ln>
        </p:spPr>
      </p:sp>
      <p:sp>
        <p:nvSpPr>
          <p:cNvPr id="19" name="Text 16"/>
          <p:cNvSpPr/>
          <p:nvPr/>
        </p:nvSpPr>
        <p:spPr>
          <a:xfrm>
            <a:off x="699906" y="1604577"/>
            <a:ext cx="0" cy="114300"/>
          </a:xfrm>
          <a:prstGeom prst="rect">
            <a:avLst/>
          </a:prstGeom>
          <a:noFill/>
          <a:ln/>
        </p:spPr>
        <p:txBody>
          <a:bodyPr wrap="square" lIns="0" tIns="0" rIns="0" bIns="0" rtlCol="0" anchor="ctr"/>
          <a:lstStyle/>
          <a:p>
            <a:pPr algn="ctr" indent="0" marL="0">
              <a:lnSpc>
                <a:spcPts val="1035"/>
              </a:lnSpc>
              <a:buNone/>
            </a:pPr>
            <a:r>
              <a:rPr lang="en-US" sz="855" b="1" dirty="0">
                <a:solidFill>
                  <a:srgbClr val="A78BFA">
                    <a:alpha val="99000"/>
                  </a:srgbClr>
                </a:solidFill>
                <a:latin typeface="Inter" pitchFamily="34" charset="0"/>
                <a:ea typeface="Inter" pitchFamily="34" charset="-122"/>
                <a:cs typeface="Inter" pitchFamily="34" charset="-120"/>
              </a:rPr>
              <a:t>🖥️</a:t>
            </a:r>
            <a:endParaRPr lang="en-US" sz="855" dirty="0"/>
          </a:p>
        </p:txBody>
      </p:sp>
      <p:sp>
        <p:nvSpPr>
          <p:cNvPr id="20" name="Text 17"/>
          <p:cNvSpPr/>
          <p:nvPr/>
        </p:nvSpPr>
        <p:spPr>
          <a:xfrm>
            <a:off x="883283" y="1592672"/>
            <a:ext cx="1443038" cy="157163"/>
          </a:xfrm>
          <a:prstGeom prst="rect">
            <a:avLst/>
          </a:prstGeom>
          <a:noFill/>
          <a:ln/>
        </p:spPr>
        <p:txBody>
          <a:bodyPr wrap="square" lIns="0" tIns="0" rIns="0" bIns="0" rtlCol="0" anchor="ctr"/>
          <a:lstStyle/>
          <a:p>
            <a:pPr algn="l" indent="0" marL="0">
              <a:lnSpc>
                <a:spcPts val="1164"/>
              </a:lnSpc>
              <a:buNone/>
            </a:pPr>
            <a:r>
              <a:rPr lang="en-US" sz="962" b="1" dirty="0">
                <a:solidFill>
                  <a:srgbClr val="F0F4FF">
                    <a:alpha val="99000"/>
                  </a:srgbClr>
                </a:solidFill>
                <a:latin typeface="Inter" pitchFamily="34" charset="0"/>
                <a:ea typeface="Inter" pitchFamily="34" charset="-122"/>
                <a:cs typeface="Inter" pitchFamily="34" charset="-120"/>
              </a:rPr>
              <a:t>Hyperviseur &amp; Matériel</a:t>
            </a:r>
            <a:endParaRPr lang="en-US" sz="962" dirty="0"/>
          </a:p>
        </p:txBody>
      </p:sp>
      <p:sp>
        <p:nvSpPr>
          <p:cNvPr id="21" name="Shape 18"/>
          <p:cNvSpPr/>
          <p:nvPr/>
        </p:nvSpPr>
        <p:spPr>
          <a:xfrm>
            <a:off x="583211" y="1854630"/>
            <a:ext cx="3662776" cy="819227"/>
          </a:xfrm>
          <a:prstGeom prst="rect">
            <a:avLst/>
          </a:prstGeom>
          <a:noFill/>
          <a:ln/>
        </p:spPr>
      </p:sp>
      <p:sp>
        <p:nvSpPr>
          <p:cNvPr id="22" name="Shape 19"/>
          <p:cNvSpPr/>
          <p:nvPr/>
        </p:nvSpPr>
        <p:spPr>
          <a:xfrm>
            <a:off x="583211" y="1854630"/>
            <a:ext cx="3662776" cy="266730"/>
          </a:xfrm>
          <a:prstGeom prst="rect">
            <a:avLst/>
          </a:prstGeom>
          <a:noFill/>
          <a:ln/>
        </p:spPr>
      </p:sp>
      <p:sp>
        <p:nvSpPr>
          <p:cNvPr id="23" name="Text 20"/>
          <p:cNvSpPr/>
          <p:nvPr/>
        </p:nvSpPr>
        <p:spPr>
          <a:xfrm>
            <a:off x="735627" y="1854629"/>
            <a:ext cx="769446" cy="133365"/>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Matériel hôte :</a:t>
            </a:r>
            <a:endParaRPr lang="en-US" sz="819" dirty="0"/>
          </a:p>
        </p:txBody>
      </p:sp>
      <p:sp>
        <p:nvSpPr>
          <p:cNvPr id="24" name="Text 21"/>
          <p:cNvSpPr/>
          <p:nvPr/>
        </p:nvSpPr>
        <p:spPr>
          <a:xfrm>
            <a:off x="583211" y="1854630"/>
            <a:ext cx="79781" cy="133365"/>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25" name="Text 22"/>
          <p:cNvSpPr/>
          <p:nvPr/>
        </p:nvSpPr>
        <p:spPr>
          <a:xfrm>
            <a:off x="1503511" y="1854629"/>
            <a:ext cx="2634399" cy="133365"/>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Mini PC Intel N150 (TDP 6W), 16 Go RAM, SSD 512</a:t>
            </a:r>
            <a:endParaRPr lang="en-US" sz="819" dirty="0"/>
          </a:p>
        </p:txBody>
      </p:sp>
      <p:sp>
        <p:nvSpPr>
          <p:cNvPr id="26" name="Text 23"/>
          <p:cNvSpPr/>
          <p:nvPr/>
        </p:nvSpPr>
        <p:spPr>
          <a:xfrm>
            <a:off x="735627" y="1987989"/>
            <a:ext cx="973511" cy="133365"/>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Go + HDD Ext 2 To</a:t>
            </a:r>
            <a:endParaRPr lang="en-US" sz="819" dirty="0"/>
          </a:p>
        </p:txBody>
      </p:sp>
      <p:sp>
        <p:nvSpPr>
          <p:cNvPr id="27" name="Shape 24"/>
          <p:cNvSpPr/>
          <p:nvPr/>
        </p:nvSpPr>
        <p:spPr>
          <a:xfrm>
            <a:off x="583211" y="2197568"/>
            <a:ext cx="3662776" cy="133350"/>
          </a:xfrm>
          <a:prstGeom prst="rect">
            <a:avLst/>
          </a:prstGeom>
          <a:noFill/>
          <a:ln/>
        </p:spPr>
      </p:sp>
      <p:sp>
        <p:nvSpPr>
          <p:cNvPr id="28" name="Text 25"/>
          <p:cNvSpPr/>
          <p:nvPr/>
        </p:nvSpPr>
        <p:spPr>
          <a:xfrm>
            <a:off x="735627" y="2197569"/>
            <a:ext cx="723900"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Hyperviseur :</a:t>
            </a:r>
            <a:endParaRPr lang="en-US" sz="819" dirty="0"/>
          </a:p>
        </p:txBody>
      </p:sp>
      <p:sp>
        <p:nvSpPr>
          <p:cNvPr id="29" name="Text 26"/>
          <p:cNvSpPr/>
          <p:nvPr/>
        </p:nvSpPr>
        <p:spPr>
          <a:xfrm>
            <a:off x="583211" y="2197568"/>
            <a:ext cx="79781" cy="133365"/>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0" name="Text 27"/>
          <p:cNvSpPr/>
          <p:nvPr/>
        </p:nvSpPr>
        <p:spPr>
          <a:xfrm>
            <a:off x="1459527" y="2197568"/>
            <a:ext cx="2038350"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Proxmox VE (Architecture On-Premise)</a:t>
            </a:r>
            <a:endParaRPr lang="en-US" sz="819" dirty="0"/>
          </a:p>
        </p:txBody>
      </p:sp>
      <p:sp>
        <p:nvSpPr>
          <p:cNvPr id="31" name="Shape 28"/>
          <p:cNvSpPr/>
          <p:nvPr/>
        </p:nvSpPr>
        <p:spPr>
          <a:xfrm>
            <a:off x="583211" y="2407127"/>
            <a:ext cx="3662776" cy="266730"/>
          </a:xfrm>
          <a:prstGeom prst="rect">
            <a:avLst/>
          </a:prstGeom>
          <a:noFill/>
          <a:ln/>
        </p:spPr>
      </p:sp>
      <p:sp>
        <p:nvSpPr>
          <p:cNvPr id="32" name="Text 29"/>
          <p:cNvSpPr/>
          <p:nvPr/>
        </p:nvSpPr>
        <p:spPr>
          <a:xfrm>
            <a:off x="735627" y="2407126"/>
            <a:ext cx="1377054" cy="133365"/>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Ressources VM allouées :</a:t>
            </a:r>
            <a:endParaRPr lang="en-US" sz="819" dirty="0"/>
          </a:p>
        </p:txBody>
      </p:sp>
      <p:sp>
        <p:nvSpPr>
          <p:cNvPr id="33" name="Text 30"/>
          <p:cNvSpPr/>
          <p:nvPr/>
        </p:nvSpPr>
        <p:spPr>
          <a:xfrm>
            <a:off x="583211" y="2407127"/>
            <a:ext cx="79781" cy="133365"/>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4" name="Text 31"/>
          <p:cNvSpPr/>
          <p:nvPr/>
        </p:nvSpPr>
        <p:spPr>
          <a:xfrm>
            <a:off x="2111185" y="2407126"/>
            <a:ext cx="1986437" cy="133365"/>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2 vCPU, 4 Go RAM, 30 Go SSD NVMe</a:t>
            </a:r>
            <a:endParaRPr lang="en-US" sz="819" dirty="0"/>
          </a:p>
        </p:txBody>
      </p:sp>
      <p:sp>
        <p:nvSpPr>
          <p:cNvPr id="35" name="Text 32"/>
          <p:cNvSpPr/>
          <p:nvPr/>
        </p:nvSpPr>
        <p:spPr>
          <a:xfrm>
            <a:off x="735627" y="2540486"/>
            <a:ext cx="282014" cy="133365"/>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(q35)</a:t>
            </a:r>
            <a:endParaRPr lang="en-US" sz="819" dirty="0"/>
          </a:p>
        </p:txBody>
      </p:sp>
      <p:sp>
        <p:nvSpPr>
          <p:cNvPr id="36" name="Shape 33"/>
          <p:cNvSpPr/>
          <p:nvPr/>
        </p:nvSpPr>
        <p:spPr>
          <a:xfrm>
            <a:off x="387925" y="3073953"/>
            <a:ext cx="4053346" cy="1780266"/>
          </a:xfrm>
          <a:prstGeom prst="roundRect">
            <a:avLst>
              <a:gd name="adj" fmla="val 9760"/>
            </a:avLst>
          </a:prstGeom>
          <a:solidFill>
            <a:srgbClr val="0F1623">
              <a:alpha val="70000"/>
            </a:srgbClr>
          </a:solidFill>
          <a:ln w="4525">
            <a:solidFill>
              <a:srgbClr val="1A2236"/>
            </a:solidFill>
            <a:prstDash val="solid"/>
          </a:ln>
        </p:spPr>
      </p:sp>
      <p:sp>
        <p:nvSpPr>
          <p:cNvPr id="37" name="Shape 34"/>
          <p:cNvSpPr/>
          <p:nvPr/>
        </p:nvSpPr>
        <p:spPr>
          <a:xfrm>
            <a:off x="583211" y="3269239"/>
            <a:ext cx="3662776" cy="233389"/>
          </a:xfrm>
          <a:prstGeom prst="rect">
            <a:avLst/>
          </a:prstGeom>
          <a:noFill/>
          <a:ln/>
        </p:spPr>
      </p:sp>
      <p:sp>
        <p:nvSpPr>
          <p:cNvPr id="38" name="Shape 35"/>
          <p:cNvSpPr/>
          <p:nvPr/>
        </p:nvSpPr>
        <p:spPr>
          <a:xfrm>
            <a:off x="583211" y="3269239"/>
            <a:ext cx="233389" cy="233389"/>
          </a:xfrm>
          <a:prstGeom prst="roundRect">
            <a:avLst>
              <a:gd name="adj" fmla="val 43102"/>
            </a:avLst>
          </a:prstGeom>
          <a:noFill/>
          <a:ln/>
        </p:spPr>
      </p:sp>
      <p:sp>
        <p:nvSpPr>
          <p:cNvPr id="39" name="Text 36"/>
          <p:cNvSpPr/>
          <p:nvPr/>
        </p:nvSpPr>
        <p:spPr>
          <a:xfrm>
            <a:off x="699906" y="3319257"/>
            <a:ext cx="0" cy="114300"/>
          </a:xfrm>
          <a:prstGeom prst="rect">
            <a:avLst/>
          </a:prstGeom>
          <a:noFill/>
          <a:ln/>
        </p:spPr>
        <p:txBody>
          <a:bodyPr wrap="square" lIns="0" tIns="0" rIns="0" bIns="0" rtlCol="0" anchor="ctr"/>
          <a:lstStyle/>
          <a:p>
            <a:pPr algn="ctr" indent="0" marL="0">
              <a:lnSpc>
                <a:spcPts val="1035"/>
              </a:lnSpc>
              <a:buNone/>
            </a:pPr>
            <a:r>
              <a:rPr lang="en-US" sz="855" b="1" dirty="0">
                <a:solidFill>
                  <a:srgbClr val="F0F4FF">
                    <a:alpha val="99000"/>
                  </a:srgbClr>
                </a:solidFill>
                <a:latin typeface="Inter" pitchFamily="34" charset="0"/>
                <a:ea typeface="Inter" pitchFamily="34" charset="-122"/>
                <a:cs typeface="Inter" pitchFamily="34" charset="-120"/>
              </a:rPr>
              <a:t>🐧</a:t>
            </a:r>
            <a:endParaRPr lang="en-US" sz="855" dirty="0"/>
          </a:p>
        </p:txBody>
      </p:sp>
      <p:sp>
        <p:nvSpPr>
          <p:cNvPr id="40" name="Text 37"/>
          <p:cNvSpPr/>
          <p:nvPr/>
        </p:nvSpPr>
        <p:spPr>
          <a:xfrm>
            <a:off x="883283" y="3307352"/>
            <a:ext cx="1443038" cy="157163"/>
          </a:xfrm>
          <a:prstGeom prst="rect">
            <a:avLst/>
          </a:prstGeom>
          <a:noFill/>
          <a:ln/>
        </p:spPr>
        <p:txBody>
          <a:bodyPr wrap="square" lIns="0" tIns="0" rIns="0" bIns="0" rtlCol="0" anchor="ctr"/>
          <a:lstStyle/>
          <a:p>
            <a:pPr algn="l" indent="0" marL="0">
              <a:lnSpc>
                <a:spcPts val="1164"/>
              </a:lnSpc>
              <a:buNone/>
            </a:pPr>
            <a:r>
              <a:rPr lang="en-US" sz="962" b="1" dirty="0">
                <a:solidFill>
                  <a:srgbClr val="F0F4FF">
                    <a:alpha val="99000"/>
                  </a:srgbClr>
                </a:solidFill>
                <a:latin typeface="Inter" pitchFamily="34" charset="0"/>
                <a:ea typeface="Inter" pitchFamily="34" charset="-122"/>
                <a:cs typeface="Inter" pitchFamily="34" charset="-120"/>
              </a:rPr>
              <a:t>Système d'Exploitation</a:t>
            </a:r>
            <a:endParaRPr lang="en-US" sz="962" dirty="0"/>
          </a:p>
        </p:txBody>
      </p:sp>
      <p:sp>
        <p:nvSpPr>
          <p:cNvPr id="41" name="Shape 38"/>
          <p:cNvSpPr/>
          <p:nvPr/>
        </p:nvSpPr>
        <p:spPr>
          <a:xfrm>
            <a:off x="583211" y="3565499"/>
            <a:ext cx="3662776" cy="369499"/>
          </a:xfrm>
          <a:prstGeom prst="rect">
            <a:avLst/>
          </a:prstGeom>
          <a:noFill/>
          <a:ln/>
        </p:spPr>
      </p:sp>
      <p:sp>
        <p:nvSpPr>
          <p:cNvPr id="42" name="Text 39"/>
          <p:cNvSpPr/>
          <p:nvPr/>
        </p:nvSpPr>
        <p:spPr>
          <a:xfrm>
            <a:off x="583211" y="3565499"/>
            <a:ext cx="3662776" cy="366713"/>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Choix délibéré de </a:t>
            </a:r>
            <a:pPr algn="l" indent="0" marL="0">
              <a:lnSpc>
                <a:spcPts val="1368"/>
              </a:lnSpc>
              <a:buNone/>
            </a:pPr>
            <a:r>
              <a:rPr lang="en-US" sz="855" b="1" dirty="0">
                <a:solidFill>
                  <a:srgbClr val="5C6A82">
                    <a:alpha val="99000"/>
                  </a:srgbClr>
                </a:solidFill>
                <a:latin typeface="Inter" pitchFamily="34" charset="0"/>
                <a:ea typeface="Inter" pitchFamily="34" charset="-122"/>
                <a:cs typeface="Inter" pitchFamily="34" charset="-120"/>
              </a:rPr>
              <a:t>Debian 12 (Bookworm)</a:t>
            </a:r>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 en version "Netinst"</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(sans interface graphique) pour :</a:t>
            </a:r>
            <a:endParaRPr lang="en-US" sz="855" dirty="0"/>
          </a:p>
        </p:txBody>
      </p:sp>
      <p:sp>
        <p:nvSpPr>
          <p:cNvPr id="43" name="Shape 40"/>
          <p:cNvSpPr/>
          <p:nvPr/>
        </p:nvSpPr>
        <p:spPr>
          <a:xfrm>
            <a:off x="583211" y="3997869"/>
            <a:ext cx="3662776" cy="584856"/>
          </a:xfrm>
          <a:prstGeom prst="rect">
            <a:avLst/>
          </a:prstGeom>
          <a:noFill/>
          <a:ln/>
        </p:spPr>
      </p:sp>
      <p:sp>
        <p:nvSpPr>
          <p:cNvPr id="44" name="Shape 41"/>
          <p:cNvSpPr/>
          <p:nvPr/>
        </p:nvSpPr>
        <p:spPr>
          <a:xfrm>
            <a:off x="583211" y="4030257"/>
            <a:ext cx="3662776" cy="133350"/>
          </a:xfrm>
          <a:prstGeom prst="rect">
            <a:avLst/>
          </a:prstGeom>
          <a:noFill/>
          <a:ln/>
        </p:spPr>
      </p:sp>
      <p:sp>
        <p:nvSpPr>
          <p:cNvPr id="45" name="Text 42"/>
          <p:cNvSpPr/>
          <p:nvPr/>
        </p:nvSpPr>
        <p:spPr>
          <a:xfrm>
            <a:off x="583211" y="4030257"/>
            <a:ext cx="79781" cy="133365"/>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46" name="Text 43"/>
          <p:cNvSpPr/>
          <p:nvPr/>
        </p:nvSpPr>
        <p:spPr>
          <a:xfrm>
            <a:off x="735627" y="4030258"/>
            <a:ext cx="3352800"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Optimisation des performances (faible consommation RAM/CPU)</a:t>
            </a:r>
            <a:endParaRPr lang="en-US" sz="819" dirty="0"/>
          </a:p>
        </p:txBody>
      </p:sp>
      <p:sp>
        <p:nvSpPr>
          <p:cNvPr id="47" name="Shape 44"/>
          <p:cNvSpPr/>
          <p:nvPr/>
        </p:nvSpPr>
        <p:spPr>
          <a:xfrm>
            <a:off x="583211" y="4239817"/>
            <a:ext cx="3662776" cy="133350"/>
          </a:xfrm>
          <a:prstGeom prst="rect">
            <a:avLst/>
          </a:prstGeom>
          <a:noFill/>
          <a:ln/>
        </p:spPr>
      </p:sp>
      <p:sp>
        <p:nvSpPr>
          <p:cNvPr id="48" name="Text 45"/>
          <p:cNvSpPr/>
          <p:nvPr/>
        </p:nvSpPr>
        <p:spPr>
          <a:xfrm>
            <a:off x="583211" y="4239817"/>
            <a:ext cx="79781" cy="133365"/>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49" name="Text 46"/>
          <p:cNvSpPr/>
          <p:nvPr/>
        </p:nvSpPr>
        <p:spPr>
          <a:xfrm>
            <a:off x="735627" y="4239816"/>
            <a:ext cx="2652713"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Stabilité reconnue en environnement de production</a:t>
            </a:r>
            <a:endParaRPr lang="en-US" sz="819" dirty="0"/>
          </a:p>
        </p:txBody>
      </p:sp>
      <p:sp>
        <p:nvSpPr>
          <p:cNvPr id="50" name="Shape 47"/>
          <p:cNvSpPr/>
          <p:nvPr/>
        </p:nvSpPr>
        <p:spPr>
          <a:xfrm>
            <a:off x="583211" y="4449375"/>
            <a:ext cx="3662776" cy="133350"/>
          </a:xfrm>
          <a:prstGeom prst="rect">
            <a:avLst/>
          </a:prstGeom>
          <a:noFill/>
          <a:ln/>
        </p:spPr>
      </p:sp>
      <p:sp>
        <p:nvSpPr>
          <p:cNvPr id="51" name="Text 48"/>
          <p:cNvSpPr/>
          <p:nvPr/>
        </p:nvSpPr>
        <p:spPr>
          <a:xfrm>
            <a:off x="583211" y="4449375"/>
            <a:ext cx="79781" cy="133365"/>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52" name="Text 49"/>
          <p:cNvSpPr/>
          <p:nvPr/>
        </p:nvSpPr>
        <p:spPr>
          <a:xfrm>
            <a:off x="735627" y="4449374"/>
            <a:ext cx="174783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Réduction de la surface d'attaque</a:t>
            </a:r>
            <a:endParaRPr lang="en-US" sz="819" dirty="0"/>
          </a:p>
        </p:txBody>
      </p:sp>
      <p:sp>
        <p:nvSpPr>
          <p:cNvPr id="53" name="Shape 50"/>
          <p:cNvSpPr/>
          <p:nvPr/>
        </p:nvSpPr>
        <p:spPr>
          <a:xfrm>
            <a:off x="4698476" y="1359274"/>
            <a:ext cx="4053346" cy="3494944"/>
          </a:xfrm>
          <a:prstGeom prst="roundRect">
            <a:avLst>
              <a:gd name="adj" fmla="val 4972"/>
            </a:avLst>
          </a:prstGeom>
          <a:solidFill>
            <a:srgbClr val="0F1623">
              <a:alpha val="70000"/>
            </a:srgbClr>
          </a:solidFill>
          <a:ln w="4525">
            <a:solidFill>
              <a:srgbClr val="1A2236"/>
            </a:solidFill>
            <a:prstDash val="solid"/>
          </a:ln>
        </p:spPr>
      </p:sp>
      <p:sp>
        <p:nvSpPr>
          <p:cNvPr id="54" name="Shape 51"/>
          <p:cNvSpPr/>
          <p:nvPr/>
        </p:nvSpPr>
        <p:spPr>
          <a:xfrm>
            <a:off x="4893752" y="1554550"/>
            <a:ext cx="3662776" cy="361991"/>
          </a:xfrm>
          <a:prstGeom prst="rect">
            <a:avLst/>
          </a:prstGeom>
          <a:noFill/>
          <a:ln/>
        </p:spPr>
      </p:sp>
      <p:sp>
        <p:nvSpPr>
          <p:cNvPr id="55" name="Shape 52"/>
          <p:cNvSpPr/>
          <p:nvPr/>
        </p:nvSpPr>
        <p:spPr>
          <a:xfrm>
            <a:off x="4893752" y="1554550"/>
            <a:ext cx="3662776" cy="233389"/>
          </a:xfrm>
          <a:prstGeom prst="rect">
            <a:avLst/>
          </a:prstGeom>
          <a:noFill/>
          <a:ln/>
        </p:spPr>
      </p:sp>
      <p:sp>
        <p:nvSpPr>
          <p:cNvPr id="56" name="Shape 53"/>
          <p:cNvSpPr/>
          <p:nvPr/>
        </p:nvSpPr>
        <p:spPr>
          <a:xfrm>
            <a:off x="4893752" y="1554550"/>
            <a:ext cx="233389" cy="233389"/>
          </a:xfrm>
          <a:prstGeom prst="roundRect">
            <a:avLst>
              <a:gd name="adj" fmla="val 43102"/>
            </a:avLst>
          </a:prstGeom>
          <a:solidFill>
            <a:srgbClr val="06B6D4">
              <a:alpha val="18000"/>
            </a:srgbClr>
          </a:solidFill>
          <a:ln w="4525">
            <a:solidFill>
              <a:srgbClr val="06B6D4">
                <a:alpha val="40000"/>
              </a:srgbClr>
            </a:solidFill>
            <a:prstDash val="solid"/>
          </a:ln>
        </p:spPr>
      </p:sp>
      <p:sp>
        <p:nvSpPr>
          <p:cNvPr id="57" name="Text 54"/>
          <p:cNvSpPr/>
          <p:nvPr/>
        </p:nvSpPr>
        <p:spPr>
          <a:xfrm>
            <a:off x="4950916" y="1604569"/>
            <a:ext cx="119063" cy="114300"/>
          </a:xfrm>
          <a:prstGeom prst="rect">
            <a:avLst/>
          </a:prstGeom>
          <a:noFill/>
          <a:ln/>
        </p:spPr>
        <p:txBody>
          <a:bodyPr wrap="square" lIns="0" tIns="0" rIns="0" bIns="0" rtlCol="0" anchor="ctr"/>
          <a:lstStyle/>
          <a:p>
            <a:pPr algn="ctr" indent="0" marL="0">
              <a:lnSpc>
                <a:spcPts val="1035"/>
              </a:lnSpc>
              <a:buNone/>
            </a:pPr>
            <a:r>
              <a:rPr lang="en-US" sz="855" b="1" dirty="0">
                <a:solidFill>
                  <a:srgbClr val="06B6D4">
                    <a:alpha val="99000"/>
                  </a:srgbClr>
                </a:solidFill>
                <a:latin typeface="Inter" pitchFamily="34" charset="0"/>
                <a:ea typeface="Inter" pitchFamily="34" charset="-122"/>
                <a:cs typeface="Inter" pitchFamily="34" charset="-120"/>
              </a:rPr>
              <a:t>⏱️</a:t>
            </a:r>
            <a:endParaRPr lang="en-US" sz="855" dirty="0"/>
          </a:p>
        </p:txBody>
      </p:sp>
      <p:sp>
        <p:nvSpPr>
          <p:cNvPr id="58" name="Text 55"/>
          <p:cNvSpPr/>
          <p:nvPr/>
        </p:nvSpPr>
        <p:spPr>
          <a:xfrm>
            <a:off x="5193825" y="1592664"/>
            <a:ext cx="2166938" cy="157163"/>
          </a:xfrm>
          <a:prstGeom prst="rect">
            <a:avLst/>
          </a:prstGeom>
          <a:noFill/>
          <a:ln/>
        </p:spPr>
        <p:txBody>
          <a:bodyPr wrap="square" lIns="0" tIns="0" rIns="0" bIns="0" rtlCol="0" anchor="ctr"/>
          <a:lstStyle/>
          <a:p>
            <a:pPr algn="l" indent="0" marL="0">
              <a:lnSpc>
                <a:spcPts val="1164"/>
              </a:lnSpc>
              <a:buNone/>
            </a:pPr>
            <a:r>
              <a:rPr lang="en-US" sz="962" b="1" dirty="0">
                <a:solidFill>
                  <a:srgbClr val="F0F4FF">
                    <a:alpha val="99000"/>
                  </a:srgbClr>
                </a:solidFill>
                <a:latin typeface="Inter" pitchFamily="34" charset="0"/>
                <a:ea typeface="Inter" pitchFamily="34" charset="-122"/>
                <a:cs typeface="Inter" pitchFamily="34" charset="-120"/>
              </a:rPr>
              <a:t>Monitoring &amp; Métriques (Proxmox)</a:t>
            </a:r>
            <a:endParaRPr lang="en-US" sz="962" dirty="0"/>
          </a:p>
        </p:txBody>
      </p:sp>
      <p:sp>
        <p:nvSpPr>
          <p:cNvPr id="59" name="Shape 56"/>
          <p:cNvSpPr/>
          <p:nvPr/>
        </p:nvSpPr>
        <p:spPr>
          <a:xfrm>
            <a:off x="4893752" y="4145661"/>
            <a:ext cx="3662776" cy="519142"/>
          </a:xfrm>
          <a:prstGeom prst="rect">
            <a:avLst/>
          </a:prstGeom>
          <a:noFill/>
          <a:ln/>
        </p:spPr>
      </p:sp>
      <p:sp>
        <p:nvSpPr>
          <p:cNvPr id="60" name="Shape 57"/>
          <p:cNvSpPr/>
          <p:nvPr/>
        </p:nvSpPr>
        <p:spPr>
          <a:xfrm>
            <a:off x="4893752" y="4274262"/>
            <a:ext cx="3662776" cy="390540"/>
          </a:xfrm>
          <a:prstGeom prst="rect">
            <a:avLst/>
          </a:prstGeom>
          <a:noFill/>
          <a:ln/>
        </p:spPr>
      </p:sp>
      <p:sp>
        <p:nvSpPr>
          <p:cNvPr id="61" name="Shape 58"/>
          <p:cNvSpPr/>
          <p:nvPr/>
        </p:nvSpPr>
        <p:spPr>
          <a:xfrm>
            <a:off x="4893752" y="4274262"/>
            <a:ext cx="1798047" cy="390540"/>
          </a:xfrm>
          <a:prstGeom prst="roundRect">
            <a:avLst>
              <a:gd name="adj" fmla="val 18733"/>
            </a:avLst>
          </a:prstGeom>
          <a:solidFill>
            <a:srgbClr val="FFFFFF">
              <a:alpha val="5000"/>
            </a:srgbClr>
          </a:solidFill>
          <a:ln/>
        </p:spPr>
      </p:sp>
      <p:sp>
        <p:nvSpPr>
          <p:cNvPr id="62" name="Shape 59"/>
          <p:cNvSpPr/>
          <p:nvPr/>
        </p:nvSpPr>
        <p:spPr>
          <a:xfrm>
            <a:off x="4960434" y="4340945"/>
            <a:ext cx="1664682" cy="71438"/>
          </a:xfrm>
          <a:prstGeom prst="rect">
            <a:avLst/>
          </a:prstGeom>
          <a:noFill/>
          <a:ln/>
        </p:spPr>
      </p:sp>
      <p:sp>
        <p:nvSpPr>
          <p:cNvPr id="63" name="Text 60"/>
          <p:cNvSpPr/>
          <p:nvPr/>
        </p:nvSpPr>
        <p:spPr>
          <a:xfrm>
            <a:off x="4960434" y="4340945"/>
            <a:ext cx="1664682" cy="71438"/>
          </a:xfrm>
          <a:prstGeom prst="rect">
            <a:avLst/>
          </a:prstGeom>
          <a:noFill/>
          <a:ln/>
        </p:spPr>
        <p:txBody>
          <a:bodyPr wrap="square" lIns="0" tIns="0" rIns="0" bIns="0" rtlCol="0" anchor="ctr"/>
          <a:lstStyle/>
          <a:p>
            <a:pPr algn="l" indent="0" marL="0">
              <a:lnSpc>
                <a:spcPts val="517"/>
              </a:lnSpc>
              <a:buNone/>
            </a:pPr>
            <a:r>
              <a:rPr lang="en-US" sz="428" dirty="0">
                <a:solidFill>
                  <a:srgbClr val="5C6A82">
                    <a:alpha val="99000"/>
                  </a:srgbClr>
                </a:solidFill>
                <a:latin typeface="Inter" pitchFamily="34" charset="0"/>
                <a:ea typeface="Inter" pitchFamily="34" charset="-122"/>
                <a:cs typeface="Inter" pitchFamily="34" charset="-120"/>
              </a:rPr>
              <a:t>CPU Movenne</a:t>
            </a:r>
            <a:endParaRPr lang="en-US" sz="428" dirty="0"/>
          </a:p>
        </p:txBody>
      </p:sp>
      <p:sp>
        <p:nvSpPr>
          <p:cNvPr id="64" name="Shape 61"/>
          <p:cNvSpPr/>
          <p:nvPr/>
        </p:nvSpPr>
        <p:spPr>
          <a:xfrm>
            <a:off x="4960434" y="4412382"/>
            <a:ext cx="1664682" cy="185738"/>
          </a:xfrm>
          <a:prstGeom prst="rect">
            <a:avLst/>
          </a:prstGeom>
          <a:noFill/>
          <a:ln/>
        </p:spPr>
      </p:sp>
      <p:sp>
        <p:nvSpPr>
          <p:cNvPr id="65" name="Text 62"/>
          <p:cNvSpPr/>
          <p:nvPr/>
        </p:nvSpPr>
        <p:spPr>
          <a:xfrm>
            <a:off x="4960434" y="4412382"/>
            <a:ext cx="1664682" cy="185738"/>
          </a:xfrm>
          <a:prstGeom prst="rect">
            <a:avLst/>
          </a:prstGeom>
          <a:noFill/>
          <a:ln/>
        </p:spPr>
        <p:txBody>
          <a:bodyPr wrap="square" lIns="0" tIns="0" rIns="0" bIns="0" rtlCol="0" anchor="ctr"/>
          <a:lstStyle/>
          <a:p>
            <a:pPr algn="l" indent="0" marL="0">
              <a:lnSpc>
                <a:spcPts val="1380"/>
              </a:lnSpc>
              <a:buNone/>
            </a:pPr>
            <a:r>
              <a:rPr lang="en-US" sz="1140" b="1" dirty="0">
                <a:solidFill>
                  <a:srgbClr val="22C55E">
                    <a:alpha val="99000"/>
                  </a:srgbClr>
                </a:solidFill>
                <a:latin typeface="Inter" pitchFamily="34" charset="0"/>
                <a:ea typeface="Inter" pitchFamily="34" charset="-122"/>
                <a:cs typeface="Inter" pitchFamily="34" charset="-120"/>
              </a:rPr>
              <a:t>4.2%</a:t>
            </a:r>
            <a:endParaRPr lang="en-US" sz="1140" dirty="0"/>
          </a:p>
        </p:txBody>
      </p:sp>
      <p:sp>
        <p:nvSpPr>
          <p:cNvPr id="66" name="Shape 63"/>
          <p:cNvSpPr/>
          <p:nvPr/>
        </p:nvSpPr>
        <p:spPr>
          <a:xfrm>
            <a:off x="6758483" y="4274262"/>
            <a:ext cx="1798047" cy="390540"/>
          </a:xfrm>
          <a:prstGeom prst="roundRect">
            <a:avLst>
              <a:gd name="adj" fmla="val 18733"/>
            </a:avLst>
          </a:prstGeom>
          <a:solidFill>
            <a:srgbClr val="FFFFFF">
              <a:alpha val="5000"/>
            </a:srgbClr>
          </a:solidFill>
          <a:ln/>
        </p:spPr>
      </p:sp>
      <p:sp>
        <p:nvSpPr>
          <p:cNvPr id="67" name="Shape 64"/>
          <p:cNvSpPr/>
          <p:nvPr/>
        </p:nvSpPr>
        <p:spPr>
          <a:xfrm>
            <a:off x="6825165" y="4340945"/>
            <a:ext cx="1664682" cy="71438"/>
          </a:xfrm>
          <a:prstGeom prst="rect">
            <a:avLst/>
          </a:prstGeom>
          <a:noFill/>
          <a:ln/>
        </p:spPr>
      </p:sp>
      <p:sp>
        <p:nvSpPr>
          <p:cNvPr id="68" name="Text 65"/>
          <p:cNvSpPr/>
          <p:nvPr/>
        </p:nvSpPr>
        <p:spPr>
          <a:xfrm>
            <a:off x="6825165" y="4340945"/>
            <a:ext cx="1664682" cy="71438"/>
          </a:xfrm>
          <a:prstGeom prst="rect">
            <a:avLst/>
          </a:prstGeom>
          <a:noFill/>
          <a:ln/>
        </p:spPr>
        <p:txBody>
          <a:bodyPr wrap="square" lIns="0" tIns="0" rIns="0" bIns="0" rtlCol="0" anchor="ctr"/>
          <a:lstStyle/>
          <a:p>
            <a:pPr algn="l" indent="0" marL="0">
              <a:lnSpc>
                <a:spcPts val="517"/>
              </a:lnSpc>
              <a:buNone/>
            </a:pPr>
            <a:r>
              <a:rPr lang="en-US" sz="428" dirty="0">
                <a:solidFill>
                  <a:srgbClr val="5C6A82">
                    <a:alpha val="99000"/>
                  </a:srgbClr>
                </a:solidFill>
                <a:latin typeface="Inter" pitchFamily="34" charset="0"/>
                <a:ea typeface="Inter" pitchFamily="34" charset="-122"/>
                <a:cs typeface="Inter" pitchFamily="34" charset="-120"/>
              </a:rPr>
              <a:t>RAM Utilisée</a:t>
            </a:r>
            <a:endParaRPr lang="en-US" sz="428" dirty="0"/>
          </a:p>
        </p:txBody>
      </p:sp>
      <p:sp>
        <p:nvSpPr>
          <p:cNvPr id="69" name="Shape 66"/>
          <p:cNvSpPr/>
          <p:nvPr/>
        </p:nvSpPr>
        <p:spPr>
          <a:xfrm>
            <a:off x="6825165" y="4412382"/>
            <a:ext cx="1664682" cy="185738"/>
          </a:xfrm>
          <a:prstGeom prst="rect">
            <a:avLst/>
          </a:prstGeom>
          <a:noFill/>
          <a:ln/>
        </p:spPr>
      </p:sp>
      <p:sp>
        <p:nvSpPr>
          <p:cNvPr id="70" name="Text 67"/>
          <p:cNvSpPr/>
          <p:nvPr/>
        </p:nvSpPr>
        <p:spPr>
          <a:xfrm>
            <a:off x="6825165" y="4412382"/>
            <a:ext cx="1664682" cy="185738"/>
          </a:xfrm>
          <a:prstGeom prst="rect">
            <a:avLst/>
          </a:prstGeom>
          <a:noFill/>
          <a:ln/>
        </p:spPr>
        <p:txBody>
          <a:bodyPr wrap="square" lIns="0" tIns="0" rIns="0" bIns="0" rtlCol="0" anchor="ctr"/>
          <a:lstStyle/>
          <a:p>
            <a:pPr algn="l" indent="0" marL="0">
              <a:lnSpc>
                <a:spcPts val="1380"/>
              </a:lnSpc>
              <a:buNone/>
            </a:pPr>
            <a:r>
              <a:rPr lang="en-US" sz="1140" b="1" dirty="0">
                <a:solidFill>
                  <a:srgbClr val="F59E0B">
                    <a:alpha val="99000"/>
                  </a:srgbClr>
                </a:solidFill>
                <a:latin typeface="Inter" pitchFamily="34" charset="0"/>
                <a:ea typeface="Inter" pitchFamily="34" charset="-122"/>
                <a:cs typeface="Inter" pitchFamily="34" charset="-120"/>
              </a:rPr>
              <a:t>845 Mo</a:t>
            </a:r>
            <a:endParaRPr lang="en-US" sz="1140" dirty="0"/>
          </a:p>
        </p:txBody>
      </p:sp>
      <p:pic>
        <p:nvPicPr>
          <p:cNvPr id="71" name="Image 0" descr="preencoded.png">    </p:cNvPr>
          <p:cNvPicPr>
            <a:picLocks noChangeAspect="1"/>
          </p:cNvPicPr>
          <p:nvPr/>
        </p:nvPicPr>
        <p:blipFill>
          <a:blip r:embed="rId1"/>
          <a:srcRect l="0" r="0" t="0" b="0"/>
          <a:stretch/>
        </p:blipFill>
        <p:spPr>
          <a:xfrm>
            <a:off x="4893752" y="1916551"/>
            <a:ext cx="3662776" cy="223555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6567501" y="2566984"/>
            <a:ext cx="3214688" cy="3214688"/>
          </a:xfrm>
          <a:prstGeom prst="roundRect">
            <a:avLst/>
          </a:prstGeom>
          <a:noFill/>
          <a:ln/>
        </p:spPr>
      </p:sp>
      <p:sp>
        <p:nvSpPr>
          <p:cNvPr id="5" name="Shape 2"/>
          <p:cNvSpPr/>
          <p:nvPr/>
        </p:nvSpPr>
        <p:spPr>
          <a:xfrm>
            <a:off x="4763" y="4763"/>
            <a:ext cx="9134475" cy="5133975"/>
          </a:xfrm>
          <a:prstGeom prst="rect">
            <a:avLst/>
          </a:prstGeom>
          <a:noFill/>
          <a:ln/>
        </p:spPr>
      </p:sp>
      <p:sp>
        <p:nvSpPr>
          <p:cNvPr id="6" name="Shape 3"/>
          <p:cNvSpPr/>
          <p:nvPr/>
        </p:nvSpPr>
        <p:spPr>
          <a:xfrm>
            <a:off x="390525" y="328613"/>
            <a:ext cx="8362950" cy="1030557"/>
          </a:xfrm>
          <a:prstGeom prst="rect">
            <a:avLst/>
          </a:prstGeom>
          <a:noFill/>
          <a:ln/>
        </p:spPr>
      </p:sp>
      <p:sp>
        <p:nvSpPr>
          <p:cNvPr id="7" name="Shape 4"/>
          <p:cNvSpPr/>
          <p:nvPr/>
        </p:nvSpPr>
        <p:spPr>
          <a:xfrm>
            <a:off x="390525" y="328613"/>
            <a:ext cx="8362950" cy="840057"/>
          </a:xfrm>
          <a:prstGeom prst="rect">
            <a:avLst/>
          </a:prstGeom>
          <a:noFill/>
          <a:ln/>
        </p:spPr>
      </p:sp>
      <p:sp>
        <p:nvSpPr>
          <p:cNvPr id="8" name="Shape 5"/>
          <p:cNvSpPr/>
          <p:nvPr/>
        </p:nvSpPr>
        <p:spPr>
          <a:xfrm>
            <a:off x="390525" y="328613"/>
            <a:ext cx="3019425" cy="840057"/>
          </a:xfrm>
          <a:prstGeom prst="rect">
            <a:avLst/>
          </a:prstGeom>
          <a:noFill/>
          <a:ln/>
        </p:spPr>
      </p:sp>
      <p:sp>
        <p:nvSpPr>
          <p:cNvPr id="9" name="Shape 6"/>
          <p:cNvSpPr/>
          <p:nvPr/>
        </p:nvSpPr>
        <p:spPr>
          <a:xfrm>
            <a:off x="390525" y="328613"/>
            <a:ext cx="995363" cy="195263"/>
          </a:xfrm>
          <a:prstGeom prst="roundRect">
            <a:avLst>
              <a:gd name="adj" fmla="val 627511"/>
            </a:avLst>
          </a:prstGeom>
          <a:solidFill>
            <a:srgbClr val="06B6D4">
              <a:alpha val="18000"/>
            </a:srgbClr>
          </a:solidFill>
          <a:ln w="4524">
            <a:solidFill>
              <a:srgbClr val="06B6D4">
                <a:alpha val="40000"/>
              </a:srgbClr>
            </a:solidFill>
            <a:prstDash val="solid"/>
          </a:ln>
        </p:spPr>
      </p:sp>
      <p:sp>
        <p:nvSpPr>
          <p:cNvPr id="10" name="Text 7"/>
          <p:cNvSpPr/>
          <p:nvPr/>
        </p:nvSpPr>
        <p:spPr>
          <a:xfrm>
            <a:off x="500063" y="371475"/>
            <a:ext cx="776288"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06B6D4">
                    <a:alpha val="99000"/>
                  </a:srgbClr>
                </a:solidFill>
                <a:latin typeface="Inter" pitchFamily="34" charset="0"/>
                <a:ea typeface="Inter" pitchFamily="34" charset="-122"/>
                <a:cs typeface="Inter" pitchFamily="34" charset="-120"/>
              </a:rPr>
              <a:t>SISR - PARTIE 2</a:t>
            </a:r>
            <a:endParaRPr lang="en-US" sz="677" dirty="0"/>
          </a:p>
        </p:txBody>
      </p:sp>
      <p:sp>
        <p:nvSpPr>
          <p:cNvPr id="11" name="Text 8"/>
          <p:cNvSpPr/>
          <p:nvPr/>
        </p:nvSpPr>
        <p:spPr>
          <a:xfrm>
            <a:off x="390525" y="647700"/>
            <a:ext cx="3019425" cy="328613"/>
          </a:xfrm>
          <a:prstGeom prst="rect">
            <a:avLst/>
          </a:prstGeom>
          <a:noFill/>
          <a:ln/>
        </p:spPr>
        <p:txBody>
          <a:bodyPr wrap="square" lIns="0" tIns="0" rIns="0" bIns="0" rtlCol="0" anchor="ctr"/>
          <a:lstStyle/>
          <a:p>
            <a:pPr algn="l" indent="0" marL="0">
              <a:lnSpc>
                <a:spcPts val="2437"/>
              </a:lnSpc>
              <a:buNone/>
            </a:pPr>
            <a:r>
              <a:rPr lang="en-US" sz="2031" b="1" spc="-20" kern="0" dirty="0">
                <a:solidFill>
                  <a:srgbClr val="F0F4FF">
                    <a:alpha val="99000"/>
                  </a:srgbClr>
                </a:solidFill>
                <a:latin typeface="Inter" pitchFamily="34" charset="0"/>
                <a:ea typeface="Inter" pitchFamily="34" charset="-122"/>
                <a:cs typeface="Inter" pitchFamily="34" charset="-120"/>
              </a:rPr>
              <a:t>Sécurité Réseau Active</a:t>
            </a:r>
            <a:endParaRPr lang="en-US" sz="2031" dirty="0"/>
          </a:p>
        </p:txBody>
      </p:sp>
      <p:sp>
        <p:nvSpPr>
          <p:cNvPr id="12" name="Shape 9"/>
          <p:cNvSpPr/>
          <p:nvPr/>
        </p:nvSpPr>
        <p:spPr>
          <a:xfrm>
            <a:off x="8391525" y="328613"/>
            <a:ext cx="361950" cy="242888"/>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01063" y="385763"/>
            <a:ext cx="142875"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05</a:t>
            </a:r>
            <a:endParaRPr lang="en-US" sz="784" dirty="0"/>
          </a:p>
        </p:txBody>
      </p:sp>
      <p:sp>
        <p:nvSpPr>
          <p:cNvPr id="14" name="Shape 11"/>
          <p:cNvSpPr/>
          <p:nvPr/>
        </p:nvSpPr>
        <p:spPr>
          <a:xfrm>
            <a:off x="390525" y="1359170"/>
            <a:ext cx="8362950" cy="2761726"/>
          </a:xfrm>
          <a:prstGeom prst="rect">
            <a:avLst/>
          </a:prstGeom>
          <a:noFill/>
          <a:ln/>
        </p:spPr>
      </p:sp>
      <p:sp>
        <p:nvSpPr>
          <p:cNvPr id="15" name="Shape 12"/>
          <p:cNvSpPr/>
          <p:nvPr/>
        </p:nvSpPr>
        <p:spPr>
          <a:xfrm>
            <a:off x="390525" y="1359170"/>
            <a:ext cx="2660618" cy="2761726"/>
          </a:xfrm>
          <a:prstGeom prst="roundRect">
            <a:avLst>
              <a:gd name="adj" fmla="val 6530"/>
            </a:avLst>
          </a:prstGeom>
          <a:solidFill>
            <a:srgbClr val="0F1623">
              <a:alpha val="70000"/>
            </a:srgbClr>
          </a:solidFill>
          <a:ln w="4524">
            <a:solidFill>
              <a:srgbClr val="1A2236"/>
            </a:solidFill>
            <a:prstDash val="solid"/>
          </a:ln>
        </p:spPr>
      </p:sp>
      <p:sp>
        <p:nvSpPr>
          <p:cNvPr id="16" name="Shape 13"/>
          <p:cNvSpPr/>
          <p:nvPr/>
        </p:nvSpPr>
        <p:spPr>
          <a:xfrm>
            <a:off x="585788" y="1554432"/>
            <a:ext cx="233362" cy="233362"/>
          </a:xfrm>
          <a:prstGeom prst="roundRect">
            <a:avLst>
              <a:gd name="adj" fmla="val 43102"/>
            </a:avLst>
          </a:prstGeom>
          <a:solidFill>
            <a:srgbClr val="7C3AED">
              <a:alpha val="18000"/>
            </a:srgbClr>
          </a:solidFill>
          <a:ln w="4524">
            <a:solidFill>
              <a:srgbClr val="7C3AED">
                <a:alpha val="40000"/>
              </a:srgbClr>
            </a:solidFill>
            <a:prstDash val="solid"/>
          </a:ln>
        </p:spPr>
      </p:sp>
      <p:sp>
        <p:nvSpPr>
          <p:cNvPr id="17" name="Text 14"/>
          <p:cNvSpPr/>
          <p:nvPr/>
        </p:nvSpPr>
        <p:spPr>
          <a:xfrm>
            <a:off x="702469" y="1604439"/>
            <a:ext cx="0" cy="114300"/>
          </a:xfrm>
          <a:prstGeom prst="rect">
            <a:avLst/>
          </a:prstGeom>
          <a:noFill/>
          <a:ln/>
        </p:spPr>
        <p:txBody>
          <a:bodyPr wrap="square" lIns="0" tIns="0" rIns="0" bIns="0" rtlCol="0" anchor="ctr"/>
          <a:lstStyle/>
          <a:p>
            <a:pPr algn="ctr" indent="0" marL="0">
              <a:lnSpc>
                <a:spcPts val="1035"/>
              </a:lnSpc>
              <a:buNone/>
            </a:pPr>
            <a:r>
              <a:rPr lang="en-US" sz="855" dirty="0">
                <a:solidFill>
                  <a:srgbClr val="A78BFA">
                    <a:alpha val="99000"/>
                  </a:srgbClr>
                </a:solidFill>
                <a:latin typeface="Inter" pitchFamily="34" charset="0"/>
                <a:ea typeface="Inter" pitchFamily="34" charset="-122"/>
                <a:cs typeface="Inter" pitchFamily="34" charset="-120"/>
              </a:rPr>
              <a:t>🧱</a:t>
            </a:r>
            <a:endParaRPr lang="en-US" sz="855" dirty="0"/>
          </a:p>
        </p:txBody>
      </p:sp>
      <p:sp>
        <p:nvSpPr>
          <p:cNvPr id="18" name="Shape 15"/>
          <p:cNvSpPr/>
          <p:nvPr/>
        </p:nvSpPr>
        <p:spPr>
          <a:xfrm>
            <a:off x="585788" y="1854470"/>
            <a:ext cx="2270093" cy="185738"/>
          </a:xfrm>
          <a:prstGeom prst="rect">
            <a:avLst/>
          </a:prstGeom>
          <a:noFill/>
          <a:ln/>
        </p:spPr>
      </p:sp>
      <p:sp>
        <p:nvSpPr>
          <p:cNvPr id="19" name="Text 16"/>
          <p:cNvSpPr/>
          <p:nvPr/>
        </p:nvSpPr>
        <p:spPr>
          <a:xfrm>
            <a:off x="585788" y="1854470"/>
            <a:ext cx="2270093" cy="185738"/>
          </a:xfrm>
          <a:prstGeom prst="rect">
            <a:avLst/>
          </a:prstGeom>
          <a:noFill/>
          <a:ln/>
        </p:spPr>
        <p:txBody>
          <a:bodyPr wrap="square" lIns="0" tIns="0" rIns="0" bIns="0" rtlCol="0" anchor="ctr"/>
          <a:lstStyle/>
          <a:p>
            <a:pPr algn="l" indent="0" marL="0">
              <a:lnSpc>
                <a:spcPts val="1380"/>
              </a:lnSpc>
              <a:buNone/>
            </a:pPr>
            <a:r>
              <a:rPr lang="en-US" sz="1140" b="1" dirty="0">
                <a:solidFill>
                  <a:srgbClr val="A78BFA">
                    <a:alpha val="99000"/>
                  </a:srgbClr>
                </a:solidFill>
                <a:latin typeface="Inter" pitchFamily="34" charset="0"/>
                <a:ea typeface="Inter" pitchFamily="34" charset="-122"/>
                <a:cs typeface="Inter" pitchFamily="34" charset="-120"/>
              </a:rPr>
              <a:t>Pare-feu UFW</a:t>
            </a:r>
            <a:endParaRPr lang="en-US" sz="1140" dirty="0"/>
          </a:p>
        </p:txBody>
      </p:sp>
      <p:sp>
        <p:nvSpPr>
          <p:cNvPr id="20" name="Shape 17"/>
          <p:cNvSpPr/>
          <p:nvPr/>
        </p:nvSpPr>
        <p:spPr>
          <a:xfrm>
            <a:off x="585788" y="2106882"/>
            <a:ext cx="2270093" cy="575739"/>
          </a:xfrm>
          <a:prstGeom prst="rect">
            <a:avLst/>
          </a:prstGeom>
          <a:noFill/>
          <a:ln/>
        </p:spPr>
      </p:sp>
      <p:sp>
        <p:nvSpPr>
          <p:cNvPr id="21" name="Text 18"/>
          <p:cNvSpPr/>
          <p:nvPr/>
        </p:nvSpPr>
        <p:spPr>
          <a:xfrm>
            <a:off x="585788" y="2130171"/>
            <a:ext cx="2270093" cy="552450"/>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Mise en place d'une politique de sécurité</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stricte : tout fermer par défaut, n'ouvrir</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que l'essentiel.</a:t>
            </a:r>
            <a:endParaRPr lang="en-US" sz="855" dirty="0"/>
          </a:p>
        </p:txBody>
      </p:sp>
      <p:sp>
        <p:nvSpPr>
          <p:cNvPr id="22" name="Shape 19"/>
          <p:cNvSpPr/>
          <p:nvPr/>
        </p:nvSpPr>
        <p:spPr>
          <a:xfrm>
            <a:off x="585788" y="2749296"/>
            <a:ext cx="2270093" cy="1176338"/>
          </a:xfrm>
          <a:prstGeom prst="roundRect">
            <a:avLst>
              <a:gd name="adj" fmla="val 8551"/>
            </a:avLst>
          </a:prstGeom>
          <a:solidFill>
            <a:srgbClr val="0D1117"/>
          </a:solidFill>
          <a:ln w="4524">
            <a:solidFill>
              <a:srgbClr val="1A2236"/>
            </a:solidFill>
            <a:prstDash val="solid"/>
          </a:ln>
        </p:spPr>
      </p:sp>
      <p:sp>
        <p:nvSpPr>
          <p:cNvPr id="23" name="Text 20"/>
          <p:cNvSpPr/>
          <p:nvPr/>
        </p:nvSpPr>
        <p:spPr>
          <a:xfrm>
            <a:off x="685800" y="2920746"/>
            <a:ext cx="1133475" cy="328613"/>
          </a:xfrm>
          <a:prstGeom prst="rect">
            <a:avLst/>
          </a:prstGeom>
          <a:noFill/>
          <a:ln/>
        </p:spPr>
        <p:txBody>
          <a:bodyPr wrap="square" lIns="0" tIns="0" rIns="0" bIns="0" rtlCol="0" anchor="ctr"/>
          <a:lstStyle/>
          <a:p>
            <a:pPr algn="l" indent="0" marL="0">
              <a:lnSpc>
                <a:spcPts val="819"/>
              </a:lnSpc>
              <a:buNone/>
            </a:pPr>
            <a:r>
              <a:rPr lang="en-US" sz="677" dirty="0">
                <a:solidFill>
                  <a:srgbClr val="8B949E">
                    <a:alpha val="99000"/>
                  </a:srgbClr>
                </a:solidFill>
                <a:latin typeface="Inter" pitchFamily="34" charset="0"/>
                <a:ea typeface="Inter" pitchFamily="34" charset="-122"/>
                <a:cs typeface="Inter" pitchFamily="34" charset="-120"/>
              </a:rPr>
              <a:t># Politique par défaut</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ufw default deny incoming</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ufw default allow outgoing</a:t>
            </a:r>
            <a:endParaRPr lang="en-US" sz="677" dirty="0"/>
          </a:p>
        </p:txBody>
      </p:sp>
      <p:sp>
        <p:nvSpPr>
          <p:cNvPr id="24" name="Text 21"/>
          <p:cNvSpPr/>
          <p:nvPr/>
        </p:nvSpPr>
        <p:spPr>
          <a:xfrm>
            <a:off x="685800" y="3377946"/>
            <a:ext cx="1528763" cy="438150"/>
          </a:xfrm>
          <a:prstGeom prst="rect">
            <a:avLst/>
          </a:prstGeom>
          <a:noFill/>
          <a:ln/>
        </p:spPr>
        <p:txBody>
          <a:bodyPr wrap="square" lIns="0" tIns="0" rIns="0" bIns="0" rtlCol="0" anchor="ctr"/>
          <a:lstStyle/>
          <a:p>
            <a:pPr algn="l" indent="0" marL="0">
              <a:lnSpc>
                <a:spcPts val="819"/>
              </a:lnSpc>
              <a:buNone/>
            </a:pPr>
            <a:r>
              <a:rPr lang="en-US" sz="677" dirty="0">
                <a:solidFill>
                  <a:srgbClr val="8B949E">
                    <a:alpha val="99000"/>
                  </a:srgbClr>
                </a:solidFill>
                <a:latin typeface="Inter" pitchFamily="34" charset="0"/>
                <a:ea typeface="Inter" pitchFamily="34" charset="-122"/>
                <a:cs typeface="Inter" pitchFamily="34" charset="-120"/>
              </a:rPr>
              <a:t># Ports autorisés</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ufw allow 51820/udp </a:t>
            </a:r>
            <a:pPr algn="l" indent="0" marL="0">
              <a:lnSpc>
                <a:spcPts val="819"/>
              </a:lnSpc>
              <a:buNone/>
            </a:pPr>
            <a:r>
              <a:rPr lang="en-US" sz="677" dirty="0">
                <a:solidFill>
                  <a:srgbClr val="8B949E">
                    <a:alpha val="99000"/>
                  </a:srgbClr>
                </a:solidFill>
                <a:latin typeface="Inter" pitchFamily="34" charset="0"/>
                <a:ea typeface="Inter" pitchFamily="34" charset="-122"/>
                <a:cs typeface="Inter" pitchFamily="34" charset="-120"/>
              </a:rPr>
              <a:t># Wireguard</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ufw allow 80/tcp    </a:t>
            </a:r>
            <a:pPr algn="l" indent="0" marL="0">
              <a:lnSpc>
                <a:spcPts val="819"/>
              </a:lnSpc>
              <a:buNone/>
            </a:pPr>
            <a:r>
              <a:rPr lang="en-US" sz="677" dirty="0">
                <a:solidFill>
                  <a:srgbClr val="8B949E">
                    <a:alpha val="99000"/>
                  </a:srgbClr>
                </a:solidFill>
                <a:latin typeface="Inter" pitchFamily="34" charset="0"/>
                <a:ea typeface="Inter" pitchFamily="34" charset="-122"/>
                <a:cs typeface="Inter" pitchFamily="34" charset="-120"/>
              </a:rPr>
              <a:t># HTTP (NPM)</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ufw allow 443/tcp   </a:t>
            </a:r>
            <a:pPr algn="l" indent="0" marL="0">
              <a:lnSpc>
                <a:spcPts val="819"/>
              </a:lnSpc>
              <a:buNone/>
            </a:pPr>
            <a:r>
              <a:rPr lang="en-US" sz="677" dirty="0">
                <a:solidFill>
                  <a:srgbClr val="8B949E">
                    <a:alpha val="99000"/>
                  </a:srgbClr>
                </a:solidFill>
                <a:latin typeface="Inter" pitchFamily="34" charset="0"/>
                <a:ea typeface="Inter" pitchFamily="34" charset="-122"/>
                <a:cs typeface="Inter" pitchFamily="34" charset="-120"/>
              </a:rPr>
              <a:t># HTTPS (NPM)</a:t>
            </a:r>
            <a:endParaRPr lang="en-US" sz="677" dirty="0"/>
          </a:p>
        </p:txBody>
      </p:sp>
      <p:sp>
        <p:nvSpPr>
          <p:cNvPr id="25" name="Shape 22"/>
          <p:cNvSpPr/>
          <p:nvPr/>
        </p:nvSpPr>
        <p:spPr>
          <a:xfrm>
            <a:off x="3241644" y="1359170"/>
            <a:ext cx="2660666" cy="2761726"/>
          </a:xfrm>
          <a:prstGeom prst="roundRect">
            <a:avLst>
              <a:gd name="adj" fmla="val 6530"/>
            </a:avLst>
          </a:prstGeom>
          <a:solidFill>
            <a:srgbClr val="0F1623">
              <a:alpha val="70000"/>
            </a:srgbClr>
          </a:solidFill>
          <a:ln w="4524">
            <a:solidFill>
              <a:srgbClr val="1A2236"/>
            </a:solidFill>
            <a:prstDash val="solid"/>
          </a:ln>
        </p:spPr>
      </p:sp>
      <p:sp>
        <p:nvSpPr>
          <p:cNvPr id="26" name="Shape 23"/>
          <p:cNvSpPr/>
          <p:nvPr/>
        </p:nvSpPr>
        <p:spPr>
          <a:xfrm>
            <a:off x="3436906" y="1554432"/>
            <a:ext cx="233362" cy="233362"/>
          </a:xfrm>
          <a:prstGeom prst="roundRect">
            <a:avLst>
              <a:gd name="adj" fmla="val 43102"/>
            </a:avLst>
          </a:prstGeom>
          <a:solidFill>
            <a:srgbClr val="F59E0B">
              <a:alpha val="18000"/>
            </a:srgbClr>
          </a:solidFill>
          <a:ln w="4524">
            <a:solidFill>
              <a:srgbClr val="F59E0B">
                <a:alpha val="40000"/>
              </a:srgbClr>
            </a:solidFill>
            <a:prstDash val="solid"/>
          </a:ln>
        </p:spPr>
      </p:sp>
      <p:sp>
        <p:nvSpPr>
          <p:cNvPr id="27" name="Text 24"/>
          <p:cNvSpPr/>
          <p:nvPr/>
        </p:nvSpPr>
        <p:spPr>
          <a:xfrm>
            <a:off x="3496438" y="1604439"/>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F59E0B">
                    <a:alpha val="99000"/>
                  </a:srgbClr>
                </a:solidFill>
                <a:latin typeface="Inter" pitchFamily="34" charset="0"/>
                <a:ea typeface="Inter" pitchFamily="34" charset="-122"/>
                <a:cs typeface="Inter" pitchFamily="34" charset="-120"/>
              </a:rPr>
              <a:t>🛡️</a:t>
            </a:r>
            <a:endParaRPr lang="en-US" sz="855" dirty="0"/>
          </a:p>
        </p:txBody>
      </p:sp>
      <p:sp>
        <p:nvSpPr>
          <p:cNvPr id="28" name="Shape 25"/>
          <p:cNvSpPr/>
          <p:nvPr/>
        </p:nvSpPr>
        <p:spPr>
          <a:xfrm>
            <a:off x="3436906" y="1854470"/>
            <a:ext cx="2270141" cy="185738"/>
          </a:xfrm>
          <a:prstGeom prst="rect">
            <a:avLst/>
          </a:prstGeom>
          <a:noFill/>
          <a:ln/>
        </p:spPr>
      </p:sp>
      <p:sp>
        <p:nvSpPr>
          <p:cNvPr id="29" name="Text 26"/>
          <p:cNvSpPr/>
          <p:nvPr/>
        </p:nvSpPr>
        <p:spPr>
          <a:xfrm>
            <a:off x="3436906" y="1854470"/>
            <a:ext cx="2270141" cy="185738"/>
          </a:xfrm>
          <a:prstGeom prst="rect">
            <a:avLst/>
          </a:prstGeom>
          <a:noFill/>
          <a:ln/>
        </p:spPr>
        <p:txBody>
          <a:bodyPr wrap="square" lIns="0" tIns="0" rIns="0" bIns="0" rtlCol="0" anchor="ctr"/>
          <a:lstStyle/>
          <a:p>
            <a:pPr algn="l" indent="0" marL="0">
              <a:lnSpc>
                <a:spcPts val="1380"/>
              </a:lnSpc>
              <a:buNone/>
            </a:pPr>
            <a:r>
              <a:rPr lang="en-US" sz="1140" b="1" dirty="0">
                <a:solidFill>
                  <a:srgbClr val="A78BFA">
                    <a:alpha val="99000"/>
                  </a:srgbClr>
                </a:solidFill>
                <a:latin typeface="Inter" pitchFamily="34" charset="0"/>
                <a:ea typeface="Inter" pitchFamily="34" charset="-122"/>
                <a:cs typeface="Inter" pitchFamily="34" charset="-120"/>
              </a:rPr>
              <a:t>Fail2Ban</a:t>
            </a:r>
            <a:endParaRPr lang="en-US" sz="1140" dirty="0"/>
          </a:p>
        </p:txBody>
      </p:sp>
      <p:sp>
        <p:nvSpPr>
          <p:cNvPr id="30" name="Shape 27"/>
          <p:cNvSpPr/>
          <p:nvPr/>
        </p:nvSpPr>
        <p:spPr>
          <a:xfrm>
            <a:off x="3436906" y="2106882"/>
            <a:ext cx="2270141" cy="575739"/>
          </a:xfrm>
          <a:prstGeom prst="rect">
            <a:avLst/>
          </a:prstGeom>
          <a:noFill/>
          <a:ln/>
        </p:spPr>
      </p:sp>
      <p:sp>
        <p:nvSpPr>
          <p:cNvPr id="31" name="Text 28"/>
          <p:cNvSpPr/>
          <p:nvPr/>
        </p:nvSpPr>
        <p:spPr>
          <a:xfrm>
            <a:off x="3436906" y="2130171"/>
            <a:ext cx="2270141" cy="552450"/>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Protection dynamique contre les attaques</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par force brute (Brute-force) sur les</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services exposés.</a:t>
            </a:r>
            <a:endParaRPr lang="en-US" sz="855" dirty="0"/>
          </a:p>
        </p:txBody>
      </p:sp>
      <p:sp>
        <p:nvSpPr>
          <p:cNvPr id="32" name="Shape 29"/>
          <p:cNvSpPr/>
          <p:nvPr/>
        </p:nvSpPr>
        <p:spPr>
          <a:xfrm>
            <a:off x="3436906" y="2749296"/>
            <a:ext cx="2270141" cy="847725"/>
          </a:xfrm>
          <a:prstGeom prst="rect">
            <a:avLst/>
          </a:prstGeom>
          <a:noFill/>
          <a:ln/>
        </p:spPr>
      </p:sp>
      <p:sp>
        <p:nvSpPr>
          <p:cNvPr id="33" name="Shape 30"/>
          <p:cNvSpPr/>
          <p:nvPr/>
        </p:nvSpPr>
        <p:spPr>
          <a:xfrm>
            <a:off x="3436906" y="2777871"/>
            <a:ext cx="2270141" cy="266700"/>
          </a:xfrm>
          <a:prstGeom prst="rect">
            <a:avLst/>
          </a:prstGeom>
          <a:noFill/>
          <a:ln/>
        </p:spPr>
      </p:sp>
      <p:sp>
        <p:nvSpPr>
          <p:cNvPr id="34" name="Text 31"/>
          <p:cNvSpPr/>
          <p:nvPr/>
        </p:nvSpPr>
        <p:spPr>
          <a:xfrm>
            <a:off x="3436906" y="2777871"/>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5" name="Text 32"/>
          <p:cNvSpPr/>
          <p:nvPr/>
        </p:nvSpPr>
        <p:spPr>
          <a:xfrm>
            <a:off x="3589306" y="2777871"/>
            <a:ext cx="2038350"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Analyse continue des logs systèmes en</a:t>
            </a:r>
            <a:endParaRPr lang="en-US" sz="819" dirty="0"/>
          </a:p>
        </p:txBody>
      </p:sp>
      <p:sp>
        <p:nvSpPr>
          <p:cNvPr id="36" name="Text 33"/>
          <p:cNvSpPr/>
          <p:nvPr/>
        </p:nvSpPr>
        <p:spPr>
          <a:xfrm>
            <a:off x="3589306" y="2911221"/>
            <a:ext cx="54768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temps réel</a:t>
            </a:r>
            <a:endParaRPr lang="en-US" sz="819" dirty="0"/>
          </a:p>
        </p:txBody>
      </p:sp>
      <p:sp>
        <p:nvSpPr>
          <p:cNvPr id="37" name="Shape 34"/>
          <p:cNvSpPr/>
          <p:nvPr/>
        </p:nvSpPr>
        <p:spPr>
          <a:xfrm>
            <a:off x="3436906" y="3120771"/>
            <a:ext cx="2270141" cy="266700"/>
          </a:xfrm>
          <a:prstGeom prst="rect">
            <a:avLst/>
          </a:prstGeom>
          <a:noFill/>
          <a:ln/>
        </p:spPr>
      </p:sp>
      <p:sp>
        <p:nvSpPr>
          <p:cNvPr id="38" name="Text 35"/>
          <p:cNvSpPr/>
          <p:nvPr/>
        </p:nvSpPr>
        <p:spPr>
          <a:xfrm>
            <a:off x="3436906" y="3120771"/>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9" name="Text 36"/>
          <p:cNvSpPr/>
          <p:nvPr/>
        </p:nvSpPr>
        <p:spPr>
          <a:xfrm>
            <a:off x="3589306" y="3120771"/>
            <a:ext cx="1628775"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Bannissement automatique des</a:t>
            </a:r>
            <a:endParaRPr lang="en-US" sz="819" dirty="0"/>
          </a:p>
        </p:txBody>
      </p:sp>
      <p:sp>
        <p:nvSpPr>
          <p:cNvPr id="40" name="Text 37"/>
          <p:cNvSpPr/>
          <p:nvPr/>
        </p:nvSpPr>
        <p:spPr>
          <a:xfrm>
            <a:off x="3589306" y="3254121"/>
            <a:ext cx="1162050"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adresses IP suspectes</a:t>
            </a:r>
            <a:endParaRPr lang="en-US" sz="819" dirty="0"/>
          </a:p>
        </p:txBody>
      </p:sp>
      <p:sp>
        <p:nvSpPr>
          <p:cNvPr id="41" name="Shape 38"/>
          <p:cNvSpPr/>
          <p:nvPr/>
        </p:nvSpPr>
        <p:spPr>
          <a:xfrm>
            <a:off x="3436906" y="3463671"/>
            <a:ext cx="2270141" cy="133350"/>
          </a:xfrm>
          <a:prstGeom prst="rect">
            <a:avLst/>
          </a:prstGeom>
          <a:noFill/>
          <a:ln/>
        </p:spPr>
      </p:sp>
      <p:sp>
        <p:nvSpPr>
          <p:cNvPr id="42" name="Text 39"/>
          <p:cNvSpPr/>
          <p:nvPr/>
        </p:nvSpPr>
        <p:spPr>
          <a:xfrm>
            <a:off x="3436906" y="3463671"/>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43" name="Text 40"/>
          <p:cNvSpPr/>
          <p:nvPr/>
        </p:nvSpPr>
        <p:spPr>
          <a:xfrm>
            <a:off x="3589306" y="3463671"/>
            <a:ext cx="172878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Intégré au pare-feu iptables/UFW</a:t>
            </a:r>
            <a:endParaRPr lang="en-US" sz="819" dirty="0"/>
          </a:p>
        </p:txBody>
      </p:sp>
      <p:sp>
        <p:nvSpPr>
          <p:cNvPr id="44" name="Shape 41"/>
          <p:cNvSpPr/>
          <p:nvPr/>
        </p:nvSpPr>
        <p:spPr>
          <a:xfrm>
            <a:off x="6092809" y="1359170"/>
            <a:ext cx="2660666" cy="2761726"/>
          </a:xfrm>
          <a:prstGeom prst="roundRect">
            <a:avLst>
              <a:gd name="adj" fmla="val 6530"/>
            </a:avLst>
          </a:prstGeom>
          <a:solidFill>
            <a:srgbClr val="0F1623">
              <a:alpha val="70000"/>
            </a:srgbClr>
          </a:solidFill>
          <a:ln w="4524">
            <a:solidFill>
              <a:srgbClr val="1A2236"/>
            </a:solidFill>
            <a:prstDash val="solid"/>
          </a:ln>
        </p:spPr>
      </p:sp>
      <p:sp>
        <p:nvSpPr>
          <p:cNvPr id="45" name="Shape 42"/>
          <p:cNvSpPr/>
          <p:nvPr/>
        </p:nvSpPr>
        <p:spPr>
          <a:xfrm>
            <a:off x="6288072" y="1554432"/>
            <a:ext cx="233362" cy="233362"/>
          </a:xfrm>
          <a:prstGeom prst="roundRect">
            <a:avLst>
              <a:gd name="adj" fmla="val 43102"/>
            </a:avLst>
          </a:prstGeom>
          <a:solidFill>
            <a:srgbClr val="06B6D4">
              <a:alpha val="18000"/>
            </a:srgbClr>
          </a:solidFill>
          <a:ln w="4524">
            <a:solidFill>
              <a:srgbClr val="06B6D4">
                <a:alpha val="40000"/>
              </a:srgbClr>
            </a:solidFill>
            <a:prstDash val="solid"/>
          </a:ln>
        </p:spPr>
      </p:sp>
      <p:sp>
        <p:nvSpPr>
          <p:cNvPr id="46" name="Text 43"/>
          <p:cNvSpPr/>
          <p:nvPr/>
        </p:nvSpPr>
        <p:spPr>
          <a:xfrm>
            <a:off x="6347603" y="1604439"/>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06B6D4">
                    <a:alpha val="99000"/>
                  </a:srgbClr>
                </a:solidFill>
                <a:latin typeface="Inter" pitchFamily="34" charset="0"/>
                <a:ea typeface="Inter" pitchFamily="34" charset="-122"/>
                <a:cs typeface="Inter" pitchFamily="34" charset="-120"/>
              </a:rPr>
              <a:t>🔑</a:t>
            </a:r>
            <a:endParaRPr lang="en-US" sz="855" dirty="0"/>
          </a:p>
        </p:txBody>
      </p:sp>
      <p:sp>
        <p:nvSpPr>
          <p:cNvPr id="47" name="Shape 44"/>
          <p:cNvSpPr/>
          <p:nvPr/>
        </p:nvSpPr>
        <p:spPr>
          <a:xfrm>
            <a:off x="6288072" y="1854470"/>
            <a:ext cx="2270141" cy="185738"/>
          </a:xfrm>
          <a:prstGeom prst="rect">
            <a:avLst/>
          </a:prstGeom>
          <a:noFill/>
          <a:ln/>
        </p:spPr>
      </p:sp>
      <p:sp>
        <p:nvSpPr>
          <p:cNvPr id="48" name="Text 45"/>
          <p:cNvSpPr/>
          <p:nvPr/>
        </p:nvSpPr>
        <p:spPr>
          <a:xfrm>
            <a:off x="6288072" y="1854470"/>
            <a:ext cx="2270141" cy="185738"/>
          </a:xfrm>
          <a:prstGeom prst="rect">
            <a:avLst/>
          </a:prstGeom>
          <a:noFill/>
          <a:ln/>
        </p:spPr>
        <p:txBody>
          <a:bodyPr wrap="square" lIns="0" tIns="0" rIns="0" bIns="0" rtlCol="0" anchor="ctr"/>
          <a:lstStyle/>
          <a:p>
            <a:pPr algn="l" indent="0" marL="0">
              <a:lnSpc>
                <a:spcPts val="1380"/>
              </a:lnSpc>
              <a:buNone/>
            </a:pPr>
            <a:r>
              <a:rPr lang="en-US" sz="1140" b="1" dirty="0">
                <a:solidFill>
                  <a:srgbClr val="A78BFA">
                    <a:alpha val="99000"/>
                  </a:srgbClr>
                </a:solidFill>
                <a:latin typeface="Inter" pitchFamily="34" charset="0"/>
                <a:ea typeface="Inter" pitchFamily="34" charset="-122"/>
                <a:cs typeface="Inter" pitchFamily="34" charset="-120"/>
              </a:rPr>
              <a:t>Durcissement SSH</a:t>
            </a:r>
            <a:endParaRPr lang="en-US" sz="1140" dirty="0"/>
          </a:p>
        </p:txBody>
      </p:sp>
      <p:sp>
        <p:nvSpPr>
          <p:cNvPr id="49" name="Shape 46"/>
          <p:cNvSpPr/>
          <p:nvPr/>
        </p:nvSpPr>
        <p:spPr>
          <a:xfrm>
            <a:off x="6288072" y="2106882"/>
            <a:ext cx="2270141" cy="394240"/>
          </a:xfrm>
          <a:prstGeom prst="rect">
            <a:avLst/>
          </a:prstGeom>
          <a:noFill/>
          <a:ln/>
        </p:spPr>
      </p:sp>
      <p:sp>
        <p:nvSpPr>
          <p:cNvPr id="50" name="Text 47"/>
          <p:cNvSpPr/>
          <p:nvPr/>
        </p:nvSpPr>
        <p:spPr>
          <a:xfrm>
            <a:off x="6288072" y="2131624"/>
            <a:ext cx="2270141" cy="366713"/>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Le port 22 n'est pas exposé sur Internet.</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L'accès root est totalement banni.</a:t>
            </a:r>
            <a:endParaRPr lang="en-US" sz="855" dirty="0"/>
          </a:p>
        </p:txBody>
      </p:sp>
      <p:sp>
        <p:nvSpPr>
          <p:cNvPr id="51" name="Shape 48"/>
          <p:cNvSpPr/>
          <p:nvPr/>
        </p:nvSpPr>
        <p:spPr>
          <a:xfrm>
            <a:off x="6288072" y="2567797"/>
            <a:ext cx="2270141" cy="719138"/>
          </a:xfrm>
          <a:prstGeom prst="roundRect">
            <a:avLst>
              <a:gd name="adj" fmla="val 13987"/>
            </a:avLst>
          </a:prstGeom>
          <a:solidFill>
            <a:srgbClr val="0D1117"/>
          </a:solidFill>
          <a:ln w="4524">
            <a:solidFill>
              <a:srgbClr val="1A2236"/>
            </a:solidFill>
            <a:prstDash val="solid"/>
          </a:ln>
        </p:spPr>
      </p:sp>
      <p:sp>
        <p:nvSpPr>
          <p:cNvPr id="52" name="Text 49"/>
          <p:cNvSpPr/>
          <p:nvPr/>
        </p:nvSpPr>
        <p:spPr>
          <a:xfrm>
            <a:off x="6388084" y="2739247"/>
            <a:ext cx="1176338" cy="438150"/>
          </a:xfrm>
          <a:prstGeom prst="rect">
            <a:avLst/>
          </a:prstGeom>
          <a:noFill/>
          <a:ln/>
        </p:spPr>
        <p:txBody>
          <a:bodyPr wrap="square" lIns="0" tIns="0" rIns="0" bIns="0" rtlCol="0" anchor="ctr"/>
          <a:lstStyle/>
          <a:p>
            <a:pPr algn="l" indent="0" marL="0">
              <a:lnSpc>
                <a:spcPts val="819"/>
              </a:lnSpc>
              <a:buNone/>
            </a:pPr>
            <a:r>
              <a:rPr lang="en-US" sz="677" dirty="0">
                <a:solidFill>
                  <a:srgbClr val="8B949E">
                    <a:alpha val="99000"/>
                  </a:srgbClr>
                </a:solidFill>
                <a:latin typeface="Inter" pitchFamily="34" charset="0"/>
                <a:ea typeface="Inter" pitchFamily="34" charset="-122"/>
                <a:cs typeface="Inter" pitchFamily="34" charset="-120"/>
              </a:rPr>
              <a:t># /etc/ssh/sshd_config</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PermitRootLogin no</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PasswordAuthentication no</a:t>
            </a:r>
            <a:endParaRPr lang="en-US" sz="677" dirty="0"/>
          </a:p>
          <a:p>
            <a:pPr algn="l" indent="0" marL="0">
              <a:lnSpc>
                <a:spcPts val="819"/>
              </a:lnSpc>
              <a:buNone/>
            </a:pPr>
            <a:r>
              <a:rPr lang="en-US" sz="677" dirty="0">
                <a:solidFill>
                  <a:srgbClr val="A5D6FF">
                    <a:alpha val="99000"/>
                  </a:srgbClr>
                </a:solidFill>
                <a:latin typeface="Inter" pitchFamily="34" charset="0"/>
                <a:ea typeface="Inter" pitchFamily="34" charset="-122"/>
                <a:cs typeface="Inter" pitchFamily="34" charset="-120"/>
              </a:rPr>
              <a:t>PubkeyAuthentication yes</a:t>
            </a:r>
            <a:endParaRPr lang="en-US" sz="677" dirty="0"/>
          </a:p>
        </p:txBody>
      </p:sp>
      <p:sp>
        <p:nvSpPr>
          <p:cNvPr id="53" name="Shape 50"/>
          <p:cNvSpPr/>
          <p:nvPr/>
        </p:nvSpPr>
        <p:spPr>
          <a:xfrm>
            <a:off x="6288072" y="3353610"/>
            <a:ext cx="1671638" cy="161925"/>
          </a:xfrm>
          <a:prstGeom prst="roundRect">
            <a:avLst>
              <a:gd name="adj" fmla="val 45176"/>
            </a:avLst>
          </a:prstGeom>
          <a:solidFill>
            <a:srgbClr val="22C55E">
              <a:alpha val="12000"/>
            </a:srgbClr>
          </a:solidFill>
          <a:ln w="4524">
            <a:solidFill>
              <a:srgbClr val="22C55E">
                <a:alpha val="25000"/>
              </a:srgbClr>
            </a:solidFill>
            <a:prstDash val="solid"/>
          </a:ln>
        </p:spPr>
      </p:sp>
      <p:sp>
        <p:nvSpPr>
          <p:cNvPr id="54" name="Text 51"/>
          <p:cNvSpPr/>
          <p:nvPr/>
        </p:nvSpPr>
        <p:spPr>
          <a:xfrm>
            <a:off x="6369034" y="3382185"/>
            <a:ext cx="1509713" cy="104775"/>
          </a:xfrm>
          <a:prstGeom prst="rect">
            <a:avLst/>
          </a:prstGeom>
          <a:noFill/>
          <a:ln/>
        </p:spPr>
        <p:txBody>
          <a:bodyPr wrap="square" lIns="0" tIns="0" rIns="0" bIns="0" rtlCol="0" anchor="ctr"/>
          <a:lstStyle/>
          <a:p>
            <a:pPr algn="l" indent="0" marL="0">
              <a:lnSpc>
                <a:spcPts val="776"/>
              </a:lnSpc>
              <a:buNone/>
            </a:pPr>
            <a:r>
              <a:rPr lang="en-US" sz="641" b="1" dirty="0">
                <a:solidFill>
                  <a:srgbClr val="22C55E">
                    <a:alpha val="99000"/>
                  </a:srgbClr>
                </a:solidFill>
                <a:latin typeface="Inter" pitchFamily="34" charset="0"/>
                <a:ea typeface="Inter" pitchFamily="34" charset="-122"/>
                <a:cs typeface="Inter" pitchFamily="34" charset="-120"/>
              </a:rPr>
              <a:t>Accès via Clés Ed25519 uniquement</a:t>
            </a:r>
            <a:endParaRPr lang="en-US" sz="64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15906" y="0"/>
            <a:ext cx="9159904" cy="5152446"/>
          </a:xfrm>
          <a:prstGeom prst="rect">
            <a:avLst/>
          </a:prstGeom>
          <a:solidFill>
            <a:srgbClr val="080B12"/>
          </a:solidFill>
          <a:ln w="4532">
            <a:solidFill>
              <a:srgbClr val="1A2236"/>
            </a:solidFill>
            <a:prstDash val="solid"/>
          </a:ln>
        </p:spPr>
      </p:sp>
      <p:sp>
        <p:nvSpPr>
          <p:cNvPr id="4" name="Shape 1"/>
          <p:cNvSpPr/>
          <p:nvPr/>
        </p:nvSpPr>
        <p:spPr>
          <a:xfrm>
            <a:off x="2309854" y="1610141"/>
            <a:ext cx="4508390" cy="1932167"/>
          </a:xfrm>
          <a:prstGeom prst="roundRect">
            <a:avLst/>
          </a:prstGeom>
          <a:solidFill>
            <a:srgbClr val="7C3AED">
              <a:alpha val="15000"/>
            </a:srgbClr>
          </a:solidFill>
          <a:ln/>
        </p:spPr>
      </p:sp>
      <p:sp>
        <p:nvSpPr>
          <p:cNvPr id="5" name="Shape 2"/>
          <p:cNvSpPr/>
          <p:nvPr/>
        </p:nvSpPr>
        <p:spPr>
          <a:xfrm>
            <a:off x="-11134" y="4771"/>
            <a:ext cx="9150362" cy="5142905"/>
          </a:xfrm>
          <a:prstGeom prst="rect">
            <a:avLst/>
          </a:prstGeom>
          <a:noFill/>
          <a:ln/>
        </p:spPr>
      </p:sp>
      <p:sp>
        <p:nvSpPr>
          <p:cNvPr id="6" name="Shape 3"/>
          <p:cNvSpPr/>
          <p:nvPr/>
        </p:nvSpPr>
        <p:spPr>
          <a:xfrm>
            <a:off x="375298" y="329184"/>
            <a:ext cx="8377496" cy="1031588"/>
          </a:xfrm>
          <a:prstGeom prst="rect">
            <a:avLst/>
          </a:prstGeom>
          <a:noFill/>
          <a:ln/>
        </p:spPr>
      </p:sp>
      <p:sp>
        <p:nvSpPr>
          <p:cNvPr id="7" name="Shape 4"/>
          <p:cNvSpPr/>
          <p:nvPr/>
        </p:nvSpPr>
        <p:spPr>
          <a:xfrm>
            <a:off x="375298" y="329184"/>
            <a:ext cx="8377496" cy="840756"/>
          </a:xfrm>
          <a:prstGeom prst="rect">
            <a:avLst/>
          </a:prstGeom>
          <a:noFill/>
          <a:ln/>
        </p:spPr>
      </p:sp>
      <p:sp>
        <p:nvSpPr>
          <p:cNvPr id="8" name="Shape 5"/>
          <p:cNvSpPr/>
          <p:nvPr/>
        </p:nvSpPr>
        <p:spPr>
          <a:xfrm>
            <a:off x="375298" y="329184"/>
            <a:ext cx="4352925" cy="840756"/>
          </a:xfrm>
          <a:prstGeom prst="rect">
            <a:avLst/>
          </a:prstGeom>
          <a:noFill/>
          <a:ln/>
        </p:spPr>
      </p:sp>
      <p:sp>
        <p:nvSpPr>
          <p:cNvPr id="9" name="Shape 6"/>
          <p:cNvSpPr/>
          <p:nvPr/>
        </p:nvSpPr>
        <p:spPr>
          <a:xfrm>
            <a:off x="375298" y="329184"/>
            <a:ext cx="1000506" cy="195412"/>
          </a:xfrm>
          <a:prstGeom prst="roundRect">
            <a:avLst>
              <a:gd name="adj" fmla="val 628123"/>
            </a:avLst>
          </a:prstGeom>
          <a:solidFill>
            <a:srgbClr val="06B6D4">
              <a:alpha val="18000"/>
            </a:srgbClr>
          </a:solidFill>
          <a:ln w="4532">
            <a:solidFill>
              <a:srgbClr val="06B6D4">
                <a:alpha val="40000"/>
              </a:srgbClr>
            </a:solidFill>
            <a:prstDash val="solid"/>
          </a:ln>
        </p:spPr>
      </p:sp>
      <p:sp>
        <p:nvSpPr>
          <p:cNvPr id="10" name="Text 7"/>
          <p:cNvSpPr/>
          <p:nvPr/>
        </p:nvSpPr>
        <p:spPr>
          <a:xfrm>
            <a:off x="485026" y="372121"/>
            <a:ext cx="781050" cy="109538"/>
          </a:xfrm>
          <a:prstGeom prst="rect">
            <a:avLst/>
          </a:prstGeom>
          <a:noFill/>
          <a:ln/>
        </p:spPr>
        <p:txBody>
          <a:bodyPr wrap="square" lIns="0" tIns="0" rIns="0" bIns="0" rtlCol="0" anchor="ctr"/>
          <a:lstStyle/>
          <a:p>
            <a:pPr algn="l" indent="0" marL="0">
              <a:lnSpc>
                <a:spcPts val="821"/>
              </a:lnSpc>
              <a:buNone/>
            </a:pPr>
            <a:r>
              <a:rPr lang="en-US" sz="678" b="1" spc="47" kern="0" dirty="0">
                <a:solidFill>
                  <a:srgbClr val="06B6D4">
                    <a:alpha val="99000"/>
                  </a:srgbClr>
                </a:solidFill>
                <a:latin typeface="Inter" pitchFamily="34" charset="0"/>
                <a:ea typeface="Inter" pitchFamily="34" charset="-122"/>
                <a:cs typeface="Inter" pitchFamily="34" charset="-120"/>
              </a:rPr>
              <a:t>SISR - PARTIE 3</a:t>
            </a:r>
            <a:endParaRPr lang="en-US" sz="678" dirty="0"/>
          </a:p>
        </p:txBody>
      </p:sp>
      <p:sp>
        <p:nvSpPr>
          <p:cNvPr id="11" name="Text 8"/>
          <p:cNvSpPr/>
          <p:nvPr/>
        </p:nvSpPr>
        <p:spPr>
          <a:xfrm>
            <a:off x="375298" y="648636"/>
            <a:ext cx="4352925" cy="328613"/>
          </a:xfrm>
          <a:prstGeom prst="rect">
            <a:avLst/>
          </a:prstGeom>
          <a:noFill/>
          <a:ln/>
        </p:spPr>
        <p:txBody>
          <a:bodyPr wrap="square" lIns="0" tIns="0" rIns="0" bIns="0" rtlCol="0" anchor="ctr"/>
          <a:lstStyle/>
          <a:p>
            <a:pPr algn="l" indent="0" marL="0">
              <a:lnSpc>
                <a:spcPts val="2441"/>
              </a:lnSpc>
              <a:buNone/>
            </a:pPr>
            <a:r>
              <a:rPr lang="en-US" sz="2034" b="1" spc="-20" kern="0" dirty="0">
                <a:solidFill>
                  <a:srgbClr val="F0F4FF">
                    <a:alpha val="99000"/>
                  </a:srgbClr>
                </a:solidFill>
                <a:latin typeface="Inter" pitchFamily="34" charset="0"/>
                <a:ea typeface="Inter" pitchFamily="34" charset="-122"/>
                <a:cs typeface="Inter" pitchFamily="34" charset="-120"/>
              </a:rPr>
              <a:t>Tunnels Privés et Travail d'Équipe</a:t>
            </a:r>
            <a:endParaRPr lang="en-US" sz="2034" dirty="0"/>
          </a:p>
        </p:txBody>
      </p:sp>
      <p:sp>
        <p:nvSpPr>
          <p:cNvPr id="12" name="Shape 9"/>
          <p:cNvSpPr/>
          <p:nvPr/>
        </p:nvSpPr>
        <p:spPr>
          <a:xfrm>
            <a:off x="8390465" y="329184"/>
            <a:ext cx="362331" cy="243086"/>
          </a:xfrm>
          <a:prstGeom prst="roundRect">
            <a:avLst>
              <a:gd name="adj" fmla="val 101741"/>
            </a:avLst>
          </a:prstGeom>
          <a:solidFill>
            <a:srgbClr val="0F1623"/>
          </a:solidFill>
          <a:ln w="4532">
            <a:solidFill>
              <a:srgbClr val="1A2236"/>
            </a:solidFill>
            <a:prstDash val="solid"/>
          </a:ln>
        </p:spPr>
      </p:sp>
      <p:sp>
        <p:nvSpPr>
          <p:cNvPr id="13" name="Text 10"/>
          <p:cNvSpPr/>
          <p:nvPr/>
        </p:nvSpPr>
        <p:spPr>
          <a:xfrm>
            <a:off x="8500193" y="386434"/>
            <a:ext cx="142875" cy="128588"/>
          </a:xfrm>
          <a:prstGeom prst="rect">
            <a:avLst/>
          </a:prstGeom>
          <a:noFill/>
          <a:ln/>
        </p:spPr>
        <p:txBody>
          <a:bodyPr wrap="square" lIns="0" tIns="0" rIns="0" bIns="0" rtlCol="0" anchor="ctr"/>
          <a:lstStyle/>
          <a:p>
            <a:pPr algn="l" indent="0" marL="0">
              <a:lnSpc>
                <a:spcPts val="950"/>
              </a:lnSpc>
              <a:buNone/>
            </a:pPr>
            <a:r>
              <a:rPr lang="en-US" sz="785" b="1" dirty="0">
                <a:solidFill>
                  <a:srgbClr val="5C6A82">
                    <a:alpha val="99000"/>
                  </a:srgbClr>
                </a:solidFill>
                <a:latin typeface="Inter" pitchFamily="34" charset="0"/>
                <a:ea typeface="Inter" pitchFamily="34" charset="-122"/>
                <a:cs typeface="Inter" pitchFamily="34" charset="-120"/>
              </a:rPr>
              <a:t>06</a:t>
            </a:r>
            <a:endParaRPr lang="en-US" sz="785" dirty="0"/>
          </a:p>
        </p:txBody>
      </p:sp>
      <p:sp>
        <p:nvSpPr>
          <p:cNvPr id="14" name="Shape 11"/>
          <p:cNvSpPr/>
          <p:nvPr/>
        </p:nvSpPr>
        <p:spPr>
          <a:xfrm>
            <a:off x="375298" y="1360772"/>
            <a:ext cx="8377496" cy="3462490"/>
          </a:xfrm>
          <a:prstGeom prst="rect">
            <a:avLst/>
          </a:prstGeom>
          <a:noFill/>
          <a:ln/>
        </p:spPr>
      </p:sp>
      <p:sp>
        <p:nvSpPr>
          <p:cNvPr id="15" name="Shape 12"/>
          <p:cNvSpPr/>
          <p:nvPr/>
        </p:nvSpPr>
        <p:spPr>
          <a:xfrm>
            <a:off x="375298" y="1831336"/>
            <a:ext cx="4059936" cy="2521362"/>
          </a:xfrm>
          <a:prstGeom prst="roundRect">
            <a:avLst>
              <a:gd name="adj" fmla="val 6903"/>
            </a:avLst>
          </a:prstGeom>
          <a:solidFill>
            <a:srgbClr val="0F1623">
              <a:alpha val="70000"/>
            </a:srgbClr>
          </a:solidFill>
          <a:ln w="4532">
            <a:solidFill>
              <a:srgbClr val="1A2236"/>
            </a:solidFill>
            <a:prstDash val="solid"/>
          </a:ln>
        </p:spPr>
      </p:sp>
      <p:sp>
        <p:nvSpPr>
          <p:cNvPr id="16" name="Text 13"/>
          <p:cNvSpPr/>
          <p:nvPr/>
        </p:nvSpPr>
        <p:spPr>
          <a:xfrm>
            <a:off x="570900" y="2026938"/>
            <a:ext cx="1681163" cy="185738"/>
          </a:xfrm>
          <a:prstGeom prst="rect">
            <a:avLst/>
          </a:prstGeom>
          <a:noFill/>
          <a:ln/>
        </p:spPr>
        <p:txBody>
          <a:bodyPr wrap="square" lIns="0" tIns="0" rIns="0" bIns="0" rtlCol="0" anchor="ctr"/>
          <a:lstStyle/>
          <a:p>
            <a:pPr algn="l" indent="0" marL="0">
              <a:lnSpc>
                <a:spcPts val="1382"/>
              </a:lnSpc>
              <a:buNone/>
            </a:pPr>
            <a:r>
              <a:rPr lang="en-US" sz="1142" b="1" dirty="0">
                <a:solidFill>
                  <a:srgbClr val="000000"/>
                </a:solidFill>
                <a:latin typeface="Inter" pitchFamily="34" charset="0"/>
                <a:ea typeface="Inter" pitchFamily="34" charset="-122"/>
                <a:cs typeface="Inter" pitchFamily="34" charset="-120"/>
              </a:rPr>
              <a:t>Pourquoi WireGuard ?</a:t>
            </a:r>
            <a:endParaRPr lang="en-US" sz="1142" dirty="0"/>
          </a:p>
        </p:txBody>
      </p:sp>
      <p:sp>
        <p:nvSpPr>
          <p:cNvPr id="17" name="Shape 14"/>
          <p:cNvSpPr/>
          <p:nvPr/>
        </p:nvSpPr>
        <p:spPr>
          <a:xfrm>
            <a:off x="570900" y="2274219"/>
            <a:ext cx="3668732" cy="552450"/>
          </a:xfrm>
          <a:prstGeom prst="rect">
            <a:avLst/>
          </a:prstGeom>
          <a:noFill/>
          <a:ln/>
        </p:spPr>
      </p:sp>
      <p:sp>
        <p:nvSpPr>
          <p:cNvPr id="18" name="Text 15"/>
          <p:cNvSpPr/>
          <p:nvPr/>
        </p:nvSpPr>
        <p:spPr>
          <a:xfrm>
            <a:off x="570900" y="2274219"/>
            <a:ext cx="3668732" cy="552450"/>
          </a:xfrm>
          <a:prstGeom prst="rect">
            <a:avLst/>
          </a:prstGeom>
          <a:noFill/>
          <a:ln/>
        </p:spPr>
        <p:txBody>
          <a:bodyPr wrap="square" lIns="0" tIns="0" rIns="0" bIns="0" rtlCol="0" anchor="ctr"/>
          <a:lstStyle/>
          <a:p>
            <a:pPr algn="l" indent="0" marL="0">
              <a:lnSpc>
                <a:spcPts val="1370"/>
              </a:lnSpc>
              <a:buNone/>
            </a:pPr>
            <a:r>
              <a:rPr lang="en-US" sz="856" dirty="0">
                <a:solidFill>
                  <a:srgbClr val="5C6A82">
                    <a:alpha val="99000"/>
                  </a:srgbClr>
                </a:solidFill>
                <a:latin typeface="Inter" pitchFamily="34" charset="0"/>
                <a:ea typeface="Inter" pitchFamily="34" charset="-122"/>
                <a:cs typeface="Inter" pitchFamily="34" charset="-120"/>
              </a:rPr>
              <a:t>Pour permettre à l'équipe SLAM de déployer son code en toute</a:t>
            </a:r>
            <a:endParaRPr lang="en-US" sz="856" dirty="0"/>
          </a:p>
          <a:p>
            <a:pPr algn="l" indent="0" marL="0">
              <a:lnSpc>
                <a:spcPts val="1370"/>
              </a:lnSpc>
              <a:buNone/>
            </a:pPr>
            <a:r>
              <a:rPr lang="en-US" sz="856" dirty="0">
                <a:solidFill>
                  <a:srgbClr val="5C6A82">
                    <a:alpha val="99000"/>
                  </a:srgbClr>
                </a:solidFill>
                <a:latin typeface="Inter" pitchFamily="34" charset="0"/>
                <a:ea typeface="Inter" pitchFamily="34" charset="-122"/>
                <a:cs typeface="Inter" pitchFamily="34" charset="-120"/>
              </a:rPr>
              <a:t>sécurité, sans exposer le port SSH et SFTP sur Internet, nous avons</a:t>
            </a:r>
            <a:endParaRPr lang="en-US" sz="856" dirty="0"/>
          </a:p>
          <a:p>
            <a:pPr algn="l" indent="0" marL="0">
              <a:lnSpc>
                <a:spcPts val="1370"/>
              </a:lnSpc>
              <a:buNone/>
            </a:pPr>
            <a:r>
              <a:rPr lang="en-US" sz="856" dirty="0">
                <a:solidFill>
                  <a:srgbClr val="5C6A82">
                    <a:alpha val="99000"/>
                  </a:srgbClr>
                </a:solidFill>
                <a:latin typeface="Inter" pitchFamily="34" charset="0"/>
                <a:ea typeface="Inter" pitchFamily="34" charset="-122"/>
                <a:cs typeface="Inter" pitchFamily="34" charset="-120"/>
              </a:rPr>
              <a:t>configuré un VPN **WireGuard**.</a:t>
            </a:r>
            <a:endParaRPr lang="en-US" sz="856" dirty="0"/>
          </a:p>
        </p:txBody>
      </p:sp>
      <p:sp>
        <p:nvSpPr>
          <p:cNvPr id="19" name="Shape 16"/>
          <p:cNvSpPr/>
          <p:nvPr/>
        </p:nvSpPr>
        <p:spPr>
          <a:xfrm>
            <a:off x="570900" y="2888212"/>
            <a:ext cx="3668732" cy="821065"/>
          </a:xfrm>
          <a:prstGeom prst="rect">
            <a:avLst/>
          </a:prstGeom>
          <a:noFill/>
          <a:ln/>
        </p:spPr>
      </p:sp>
      <p:sp>
        <p:nvSpPr>
          <p:cNvPr id="20" name="Shape 17"/>
          <p:cNvSpPr/>
          <p:nvPr/>
        </p:nvSpPr>
        <p:spPr>
          <a:xfrm>
            <a:off x="570900" y="2955480"/>
            <a:ext cx="3668732" cy="133350"/>
          </a:xfrm>
          <a:prstGeom prst="rect">
            <a:avLst/>
          </a:prstGeom>
          <a:noFill/>
          <a:ln/>
        </p:spPr>
      </p:sp>
      <p:sp>
        <p:nvSpPr>
          <p:cNvPr id="21" name="Text 18"/>
          <p:cNvSpPr/>
          <p:nvPr/>
        </p:nvSpPr>
        <p:spPr>
          <a:xfrm>
            <a:off x="723565" y="2955481"/>
            <a:ext cx="1071563" cy="133350"/>
          </a:xfrm>
          <a:prstGeom prst="rect">
            <a:avLst/>
          </a:prstGeom>
          <a:noFill/>
          <a:ln/>
        </p:spPr>
        <p:txBody>
          <a:bodyPr wrap="square" lIns="0" tIns="0" rIns="0" bIns="0" rtlCol="0" anchor="ctr"/>
          <a:lstStyle/>
          <a:p>
            <a:pPr algn="l" indent="0" marL="0">
              <a:lnSpc>
                <a:spcPts val="993"/>
              </a:lnSpc>
              <a:buNone/>
            </a:pPr>
            <a:r>
              <a:rPr lang="en-US" sz="821" b="1" dirty="0">
                <a:solidFill>
                  <a:srgbClr val="D1D5DB">
                    <a:alpha val="99000"/>
                  </a:srgbClr>
                </a:solidFill>
                <a:latin typeface="Inter" pitchFamily="34" charset="0"/>
                <a:ea typeface="Inter" pitchFamily="34" charset="-122"/>
                <a:cs typeface="Inter" pitchFamily="34" charset="-120"/>
              </a:rPr>
              <a:t>Cryptage moderne :</a:t>
            </a:r>
            <a:endParaRPr lang="en-US" sz="821" dirty="0"/>
          </a:p>
        </p:txBody>
      </p:sp>
      <p:sp>
        <p:nvSpPr>
          <p:cNvPr id="22" name="Text 19"/>
          <p:cNvSpPr/>
          <p:nvPr/>
        </p:nvSpPr>
        <p:spPr>
          <a:xfrm>
            <a:off x="570900" y="2955480"/>
            <a:ext cx="79911" cy="133582"/>
          </a:xfrm>
          <a:prstGeom prst="rect">
            <a:avLst/>
          </a:prstGeom>
          <a:noFill/>
          <a:ln/>
        </p:spPr>
        <p:txBody>
          <a:bodyPr wrap="square" lIns="0" tIns="0" rIns="0" bIns="0" rtlCol="0" anchor="ctr"/>
          <a:lstStyle/>
          <a:p>
            <a:pPr algn="l" indent="0" marL="0">
              <a:lnSpc>
                <a:spcPts val="993"/>
              </a:lnSpc>
              <a:buNone/>
            </a:pPr>
            <a:r>
              <a:rPr lang="en-US" sz="821" b="1" dirty="0">
                <a:solidFill>
                  <a:srgbClr val="06B6D4">
                    <a:alpha val="99000"/>
                  </a:srgbClr>
                </a:solidFill>
                <a:latin typeface="Inter" pitchFamily="34" charset="0"/>
                <a:ea typeface="Inter" pitchFamily="34" charset="-122"/>
                <a:cs typeface="Inter" pitchFamily="34" charset="-120"/>
              </a:rPr>
              <a:t>▹</a:t>
            </a:r>
            <a:endParaRPr lang="en-US" sz="821" dirty="0"/>
          </a:p>
        </p:txBody>
      </p:sp>
      <p:sp>
        <p:nvSpPr>
          <p:cNvPr id="23" name="Text 20"/>
          <p:cNvSpPr/>
          <p:nvPr/>
        </p:nvSpPr>
        <p:spPr>
          <a:xfrm>
            <a:off x="1795128" y="2955480"/>
            <a:ext cx="1781175" cy="133350"/>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 Très performant et ultra-sécurisé.</a:t>
            </a:r>
            <a:endParaRPr lang="en-US" sz="821" dirty="0"/>
          </a:p>
        </p:txBody>
      </p:sp>
      <p:sp>
        <p:nvSpPr>
          <p:cNvPr id="24" name="Shape 21"/>
          <p:cNvSpPr/>
          <p:nvPr/>
        </p:nvSpPr>
        <p:spPr>
          <a:xfrm>
            <a:off x="570900" y="3165162"/>
            <a:ext cx="3668732" cy="133350"/>
          </a:xfrm>
          <a:prstGeom prst="rect">
            <a:avLst/>
          </a:prstGeom>
          <a:noFill/>
          <a:ln/>
        </p:spPr>
      </p:sp>
      <p:sp>
        <p:nvSpPr>
          <p:cNvPr id="25" name="Text 22"/>
          <p:cNvSpPr/>
          <p:nvPr/>
        </p:nvSpPr>
        <p:spPr>
          <a:xfrm>
            <a:off x="723565" y="3165162"/>
            <a:ext cx="609600" cy="133350"/>
          </a:xfrm>
          <a:prstGeom prst="rect">
            <a:avLst/>
          </a:prstGeom>
          <a:noFill/>
          <a:ln/>
        </p:spPr>
        <p:txBody>
          <a:bodyPr wrap="square" lIns="0" tIns="0" rIns="0" bIns="0" rtlCol="0" anchor="ctr"/>
          <a:lstStyle/>
          <a:p>
            <a:pPr algn="l" indent="0" marL="0">
              <a:lnSpc>
                <a:spcPts val="993"/>
              </a:lnSpc>
              <a:buNone/>
            </a:pPr>
            <a:r>
              <a:rPr lang="en-US" sz="821" b="1" dirty="0">
                <a:solidFill>
                  <a:srgbClr val="D1D5DB">
                    <a:alpha val="99000"/>
                  </a:srgbClr>
                </a:solidFill>
                <a:latin typeface="Inter" pitchFamily="34" charset="0"/>
                <a:ea typeface="Inter" pitchFamily="34" charset="-122"/>
                <a:cs typeface="Inter" pitchFamily="34" charset="-120"/>
              </a:rPr>
              <a:t>Invisibilité :</a:t>
            </a:r>
            <a:endParaRPr lang="en-US" sz="821" dirty="0"/>
          </a:p>
        </p:txBody>
      </p:sp>
      <p:sp>
        <p:nvSpPr>
          <p:cNvPr id="26" name="Text 23"/>
          <p:cNvSpPr/>
          <p:nvPr/>
        </p:nvSpPr>
        <p:spPr>
          <a:xfrm>
            <a:off x="570900" y="3165162"/>
            <a:ext cx="79911" cy="133582"/>
          </a:xfrm>
          <a:prstGeom prst="rect">
            <a:avLst/>
          </a:prstGeom>
          <a:noFill/>
          <a:ln/>
        </p:spPr>
        <p:txBody>
          <a:bodyPr wrap="square" lIns="0" tIns="0" rIns="0" bIns="0" rtlCol="0" anchor="ctr"/>
          <a:lstStyle/>
          <a:p>
            <a:pPr algn="l" indent="0" marL="0">
              <a:lnSpc>
                <a:spcPts val="993"/>
              </a:lnSpc>
              <a:buNone/>
            </a:pPr>
            <a:r>
              <a:rPr lang="en-US" sz="821" b="1" dirty="0">
                <a:solidFill>
                  <a:srgbClr val="06B6D4">
                    <a:alpha val="99000"/>
                  </a:srgbClr>
                </a:solidFill>
                <a:latin typeface="Inter" pitchFamily="34" charset="0"/>
                <a:ea typeface="Inter" pitchFamily="34" charset="-122"/>
                <a:cs typeface="Inter" pitchFamily="34" charset="-120"/>
              </a:rPr>
              <a:t>▹</a:t>
            </a:r>
            <a:endParaRPr lang="en-US" sz="821" dirty="0"/>
          </a:p>
        </p:txBody>
      </p:sp>
      <p:sp>
        <p:nvSpPr>
          <p:cNvPr id="27" name="Text 24"/>
          <p:cNvSpPr/>
          <p:nvPr/>
        </p:nvSpPr>
        <p:spPr>
          <a:xfrm>
            <a:off x="1333165" y="3165162"/>
            <a:ext cx="2309813" cy="133350"/>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 Le port 51820 UDP est "furtif" de l'extérieur.</a:t>
            </a:r>
            <a:endParaRPr lang="en-US" sz="821" dirty="0"/>
          </a:p>
        </p:txBody>
      </p:sp>
      <p:sp>
        <p:nvSpPr>
          <p:cNvPr id="28" name="Shape 25"/>
          <p:cNvSpPr/>
          <p:nvPr/>
        </p:nvSpPr>
        <p:spPr>
          <a:xfrm>
            <a:off x="570900" y="3374845"/>
            <a:ext cx="3668732" cy="267164"/>
          </a:xfrm>
          <a:prstGeom prst="rect">
            <a:avLst/>
          </a:prstGeom>
          <a:noFill/>
          <a:ln/>
        </p:spPr>
      </p:sp>
      <p:sp>
        <p:nvSpPr>
          <p:cNvPr id="29" name="Text 26"/>
          <p:cNvSpPr/>
          <p:nvPr/>
        </p:nvSpPr>
        <p:spPr>
          <a:xfrm>
            <a:off x="723565" y="3374844"/>
            <a:ext cx="1062611" cy="133582"/>
          </a:xfrm>
          <a:prstGeom prst="rect">
            <a:avLst/>
          </a:prstGeom>
          <a:noFill/>
          <a:ln/>
        </p:spPr>
        <p:txBody>
          <a:bodyPr wrap="square" lIns="0" tIns="0" rIns="0" bIns="0" rtlCol="0" anchor="ctr"/>
          <a:lstStyle/>
          <a:p>
            <a:pPr algn="l" indent="0" marL="0">
              <a:lnSpc>
                <a:spcPts val="993"/>
              </a:lnSpc>
              <a:buNone/>
            </a:pPr>
            <a:r>
              <a:rPr lang="en-US" sz="821" b="1" dirty="0">
                <a:solidFill>
                  <a:srgbClr val="D1D5DB">
                    <a:alpha val="99000"/>
                  </a:srgbClr>
                </a:solidFill>
                <a:latin typeface="Inter" pitchFamily="34" charset="0"/>
                <a:ea typeface="Inter" pitchFamily="34" charset="-122"/>
                <a:cs typeface="Inter" pitchFamily="34" charset="-120"/>
              </a:rPr>
              <a:t>Adresse IP privées :</a:t>
            </a:r>
            <a:endParaRPr lang="en-US" sz="821" dirty="0"/>
          </a:p>
        </p:txBody>
      </p:sp>
      <p:sp>
        <p:nvSpPr>
          <p:cNvPr id="30" name="Text 27"/>
          <p:cNvSpPr/>
          <p:nvPr/>
        </p:nvSpPr>
        <p:spPr>
          <a:xfrm>
            <a:off x="570900" y="3374845"/>
            <a:ext cx="79911" cy="133582"/>
          </a:xfrm>
          <a:prstGeom prst="rect">
            <a:avLst/>
          </a:prstGeom>
          <a:noFill/>
          <a:ln/>
        </p:spPr>
        <p:txBody>
          <a:bodyPr wrap="square" lIns="0" tIns="0" rIns="0" bIns="0" rtlCol="0" anchor="ctr"/>
          <a:lstStyle/>
          <a:p>
            <a:pPr algn="l" indent="0" marL="0">
              <a:lnSpc>
                <a:spcPts val="993"/>
              </a:lnSpc>
              <a:buNone/>
            </a:pPr>
            <a:r>
              <a:rPr lang="en-US" sz="821" b="1" dirty="0">
                <a:solidFill>
                  <a:srgbClr val="06B6D4">
                    <a:alpha val="99000"/>
                  </a:srgbClr>
                </a:solidFill>
                <a:latin typeface="Inter" pitchFamily="34" charset="0"/>
                <a:ea typeface="Inter" pitchFamily="34" charset="-122"/>
                <a:cs typeface="Inter" pitchFamily="34" charset="-120"/>
              </a:rPr>
              <a:t>▹</a:t>
            </a:r>
            <a:endParaRPr lang="en-US" sz="821" dirty="0"/>
          </a:p>
        </p:txBody>
      </p:sp>
      <p:sp>
        <p:nvSpPr>
          <p:cNvPr id="31" name="Text 28"/>
          <p:cNvSpPr/>
          <p:nvPr/>
        </p:nvSpPr>
        <p:spPr>
          <a:xfrm>
            <a:off x="1784379" y="3374844"/>
            <a:ext cx="2282707"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 Le pôle SLAM accède au serveur via une IP</a:t>
            </a:r>
            <a:endParaRPr lang="en-US" sz="821" dirty="0"/>
          </a:p>
        </p:txBody>
      </p:sp>
      <p:sp>
        <p:nvSpPr>
          <p:cNvPr id="32" name="Text 29"/>
          <p:cNvSpPr/>
          <p:nvPr/>
        </p:nvSpPr>
        <p:spPr>
          <a:xfrm>
            <a:off x="723565" y="3508419"/>
            <a:ext cx="1090361"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locale (ex: 10.10.10.1).</a:t>
            </a:r>
            <a:endParaRPr lang="en-US" sz="821" dirty="0"/>
          </a:p>
        </p:txBody>
      </p:sp>
      <p:sp>
        <p:nvSpPr>
          <p:cNvPr id="33" name="Shape 30"/>
          <p:cNvSpPr/>
          <p:nvPr/>
        </p:nvSpPr>
        <p:spPr>
          <a:xfrm>
            <a:off x="570900" y="3770820"/>
            <a:ext cx="3668732" cy="386276"/>
          </a:xfrm>
          <a:prstGeom prst="roundRect">
            <a:avLst>
              <a:gd name="adj" fmla="val 45055"/>
            </a:avLst>
          </a:prstGeom>
          <a:solidFill>
            <a:srgbClr val="0F1623">
              <a:alpha val="40000"/>
            </a:srgbClr>
          </a:solidFill>
          <a:ln w="13597">
            <a:solidFill>
              <a:srgbClr val="2A3550"/>
            </a:solidFill>
            <a:prstDash val="dash"/>
          </a:ln>
        </p:spPr>
      </p:sp>
      <p:sp>
        <p:nvSpPr>
          <p:cNvPr id="34" name="Shape 31"/>
          <p:cNvSpPr/>
          <p:nvPr/>
        </p:nvSpPr>
        <p:spPr>
          <a:xfrm>
            <a:off x="714022" y="3918714"/>
            <a:ext cx="533400" cy="90488"/>
          </a:xfrm>
          <a:prstGeom prst="rect">
            <a:avLst/>
          </a:prstGeom>
          <a:noFill/>
          <a:ln/>
        </p:spPr>
      </p:sp>
      <p:sp>
        <p:nvSpPr>
          <p:cNvPr id="35" name="Text 32"/>
          <p:cNvSpPr/>
          <p:nvPr/>
        </p:nvSpPr>
        <p:spPr>
          <a:xfrm>
            <a:off x="714022" y="3918714"/>
            <a:ext cx="533400" cy="90488"/>
          </a:xfrm>
          <a:prstGeom prst="rect">
            <a:avLst/>
          </a:prstGeom>
          <a:noFill/>
          <a:ln/>
        </p:spPr>
        <p:txBody>
          <a:bodyPr wrap="square" lIns="0" tIns="0" rIns="0" bIns="0" rtlCol="0" anchor="ctr"/>
          <a:lstStyle/>
          <a:p>
            <a:pPr algn="ctr" indent="0" marL="0">
              <a:lnSpc>
                <a:spcPts val="691"/>
              </a:lnSpc>
              <a:buNone/>
            </a:pPr>
            <a:r>
              <a:rPr lang="en-US" sz="571" dirty="0">
                <a:solidFill>
                  <a:srgbClr val="F0F4FF">
                    <a:alpha val="99000"/>
                  </a:srgbClr>
                </a:solidFill>
                <a:latin typeface="Inter" pitchFamily="34" charset="0"/>
                <a:ea typeface="Inter" pitchFamily="34" charset="-122"/>
                <a:cs typeface="Inter" pitchFamily="34" charset="-120"/>
              </a:rPr>
              <a:t>👨‍💻 Dev (SLAM)</a:t>
            </a:r>
            <a:endParaRPr lang="en-US" sz="571" dirty="0"/>
          </a:p>
        </p:txBody>
      </p:sp>
      <p:sp>
        <p:nvSpPr>
          <p:cNvPr id="36" name="Shape 33"/>
          <p:cNvSpPr/>
          <p:nvPr/>
        </p:nvSpPr>
        <p:spPr>
          <a:xfrm>
            <a:off x="1829005" y="3913943"/>
            <a:ext cx="904875" cy="100029"/>
          </a:xfrm>
          <a:prstGeom prst="rect">
            <a:avLst/>
          </a:prstGeom>
          <a:noFill/>
          <a:ln/>
        </p:spPr>
      </p:sp>
      <p:sp>
        <p:nvSpPr>
          <p:cNvPr id="37" name="Text 34"/>
          <p:cNvSpPr/>
          <p:nvPr/>
        </p:nvSpPr>
        <p:spPr>
          <a:xfrm>
            <a:off x="1829005" y="3913943"/>
            <a:ext cx="904875" cy="90488"/>
          </a:xfrm>
          <a:prstGeom prst="rect">
            <a:avLst/>
          </a:prstGeom>
          <a:noFill/>
          <a:ln/>
        </p:spPr>
        <p:txBody>
          <a:bodyPr wrap="square" lIns="0" tIns="0" rIns="0" bIns="0" rtlCol="0" anchor="ctr"/>
          <a:lstStyle/>
          <a:p>
            <a:pPr algn="ctr" indent="0" marL="0">
              <a:lnSpc>
                <a:spcPts val="691"/>
              </a:lnSpc>
              <a:buNone/>
            </a:pPr>
            <a:r>
              <a:rPr lang="en-US" sz="571" dirty="0">
                <a:solidFill>
                  <a:srgbClr val="22C55E">
                    <a:alpha val="99000"/>
                  </a:srgbClr>
                </a:solidFill>
                <a:latin typeface="Inter" pitchFamily="34" charset="0"/>
                <a:ea typeface="Inter" pitchFamily="34" charset="-122"/>
                <a:cs typeface="Inter" pitchFamily="34" charset="-120"/>
              </a:rPr>
              <a:t>====== 🔒 VPN ======</a:t>
            </a:r>
            <a:endParaRPr lang="en-US" sz="571" dirty="0"/>
          </a:p>
        </p:txBody>
      </p:sp>
      <p:sp>
        <p:nvSpPr>
          <p:cNvPr id="38" name="Shape 35"/>
          <p:cNvSpPr/>
          <p:nvPr/>
        </p:nvSpPr>
        <p:spPr>
          <a:xfrm>
            <a:off x="3315458" y="3913943"/>
            <a:ext cx="781050" cy="100029"/>
          </a:xfrm>
          <a:prstGeom prst="rect">
            <a:avLst/>
          </a:prstGeom>
          <a:noFill/>
          <a:ln/>
        </p:spPr>
      </p:sp>
      <p:sp>
        <p:nvSpPr>
          <p:cNvPr id="39" name="Text 36"/>
          <p:cNvSpPr/>
          <p:nvPr/>
        </p:nvSpPr>
        <p:spPr>
          <a:xfrm>
            <a:off x="3315458" y="3913943"/>
            <a:ext cx="781050" cy="90488"/>
          </a:xfrm>
          <a:prstGeom prst="rect">
            <a:avLst/>
          </a:prstGeom>
          <a:noFill/>
          <a:ln/>
        </p:spPr>
        <p:txBody>
          <a:bodyPr wrap="square" lIns="0" tIns="0" rIns="0" bIns="0" rtlCol="0" anchor="ctr"/>
          <a:lstStyle/>
          <a:p>
            <a:pPr algn="ctr" indent="0" marL="0">
              <a:lnSpc>
                <a:spcPts val="691"/>
              </a:lnSpc>
              <a:buNone/>
            </a:pPr>
            <a:r>
              <a:rPr lang="en-US" sz="571" dirty="0">
                <a:solidFill>
                  <a:srgbClr val="F0F4FF">
                    <a:alpha val="99000"/>
                  </a:srgbClr>
                </a:solidFill>
                <a:latin typeface="Inter" pitchFamily="34" charset="0"/>
                <a:ea typeface="Inter" pitchFamily="34" charset="-122"/>
                <a:cs typeface="Inter" pitchFamily="34" charset="-120"/>
              </a:rPr>
              <a:t>🖥️ Serveur (10.10.10.1)</a:t>
            </a:r>
            <a:endParaRPr lang="en-US" sz="571" dirty="0"/>
          </a:p>
        </p:txBody>
      </p:sp>
      <p:sp>
        <p:nvSpPr>
          <p:cNvPr id="40" name="Shape 37"/>
          <p:cNvSpPr/>
          <p:nvPr/>
        </p:nvSpPr>
        <p:spPr>
          <a:xfrm>
            <a:off x="4692858" y="2300738"/>
            <a:ext cx="4059936" cy="1582558"/>
          </a:xfrm>
          <a:prstGeom prst="rect">
            <a:avLst/>
          </a:prstGeom>
          <a:noFill/>
          <a:ln/>
        </p:spPr>
      </p:sp>
      <p:sp>
        <p:nvSpPr>
          <p:cNvPr id="41" name="Shape 38"/>
          <p:cNvSpPr/>
          <p:nvPr/>
        </p:nvSpPr>
        <p:spPr>
          <a:xfrm>
            <a:off x="4692858" y="2300738"/>
            <a:ext cx="4059936" cy="185738"/>
          </a:xfrm>
          <a:prstGeom prst="rect">
            <a:avLst/>
          </a:prstGeom>
          <a:noFill/>
          <a:ln/>
        </p:spPr>
      </p:sp>
      <p:sp>
        <p:nvSpPr>
          <p:cNvPr id="42" name="Text 39"/>
          <p:cNvSpPr/>
          <p:nvPr/>
        </p:nvSpPr>
        <p:spPr>
          <a:xfrm>
            <a:off x="4692858" y="2300738"/>
            <a:ext cx="4059936" cy="185738"/>
          </a:xfrm>
          <a:prstGeom prst="rect">
            <a:avLst/>
          </a:prstGeom>
          <a:noFill/>
          <a:ln/>
        </p:spPr>
        <p:txBody>
          <a:bodyPr wrap="square" lIns="0" tIns="0" rIns="0" bIns="0" rtlCol="0" anchor="ctr"/>
          <a:lstStyle/>
          <a:p>
            <a:pPr algn="l" indent="0" marL="0">
              <a:lnSpc>
                <a:spcPts val="1382"/>
              </a:lnSpc>
              <a:buNone/>
            </a:pPr>
            <a:r>
              <a:rPr lang="en-US" sz="1142" b="1" dirty="0">
                <a:solidFill>
                  <a:srgbClr val="F0F4FF">
                    <a:alpha val="99000"/>
                  </a:srgbClr>
                </a:solidFill>
                <a:latin typeface="Inter" pitchFamily="34" charset="0"/>
                <a:ea typeface="Inter" pitchFamily="34" charset="-122"/>
                <a:cs typeface="Inter" pitchFamily="34" charset="-120"/>
              </a:rPr>
              <a:t>Flux de déploiement sécurisé</a:t>
            </a:r>
            <a:endParaRPr lang="en-US" sz="1142" dirty="0"/>
          </a:p>
        </p:txBody>
      </p:sp>
      <p:pic>
        <p:nvPicPr>
          <p:cNvPr id="43" name="Image 0" descr="preencoded.png">    </p:cNvPr>
          <p:cNvPicPr>
            <a:picLocks noChangeAspect="1"/>
          </p:cNvPicPr>
          <p:nvPr/>
        </p:nvPicPr>
        <p:blipFill>
          <a:blip r:embed="rId1"/>
          <a:srcRect l="0" r="0" t="0" b="0"/>
          <a:stretch/>
        </p:blipFill>
        <p:spPr>
          <a:xfrm>
            <a:off x="4692858" y="2615286"/>
            <a:ext cx="4121953" cy="247650"/>
          </a:xfrm>
          <a:prstGeom prst="rect">
            <a:avLst/>
          </a:prstGeom>
        </p:spPr>
      </p:pic>
      <p:pic>
        <p:nvPicPr>
          <p:cNvPr id="44" name="Image 1" descr="preencoded.png">    </p:cNvPr>
          <p:cNvPicPr>
            <a:picLocks noChangeAspect="1"/>
          </p:cNvPicPr>
          <p:nvPr/>
        </p:nvPicPr>
        <p:blipFill>
          <a:blip r:embed="rId2"/>
          <a:srcRect l="0" r="0" t="0" b="0"/>
          <a:stretch/>
        </p:blipFill>
        <p:spPr>
          <a:xfrm>
            <a:off x="4692858" y="2991748"/>
            <a:ext cx="4121953" cy="419672"/>
          </a:xfrm>
          <a:prstGeom prst="rect">
            <a:avLst/>
          </a:prstGeom>
        </p:spPr>
      </p:pic>
      <p:pic>
        <p:nvPicPr>
          <p:cNvPr id="45" name="Image 2" descr="preencoded.png">    </p:cNvPr>
          <p:cNvPicPr>
            <a:picLocks noChangeAspect="1"/>
          </p:cNvPicPr>
          <p:nvPr/>
        </p:nvPicPr>
        <p:blipFill>
          <a:blip r:embed="rId3"/>
          <a:srcRect l="0" r="0" t="0" b="0"/>
          <a:stretch/>
        </p:blipFill>
        <p:spPr>
          <a:xfrm>
            <a:off x="4692858" y="3540230"/>
            <a:ext cx="4121953" cy="24765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15906" y="0"/>
            <a:ext cx="9159904" cy="5152446"/>
          </a:xfrm>
          <a:prstGeom prst="rect">
            <a:avLst/>
          </a:prstGeom>
          <a:solidFill>
            <a:srgbClr val="080B12"/>
          </a:solidFill>
          <a:ln w="4532">
            <a:solidFill>
              <a:srgbClr val="1A2236"/>
            </a:solidFill>
            <a:prstDash val="solid"/>
          </a:ln>
        </p:spPr>
      </p:sp>
      <p:sp>
        <p:nvSpPr>
          <p:cNvPr id="4" name="Shape 1"/>
          <p:cNvSpPr/>
          <p:nvPr/>
        </p:nvSpPr>
        <p:spPr>
          <a:xfrm>
            <a:off x="-655155" y="-639287"/>
            <a:ext cx="2576223" cy="2576223"/>
          </a:xfrm>
          <a:prstGeom prst="roundRect">
            <a:avLst/>
          </a:prstGeom>
          <a:solidFill>
            <a:srgbClr val="2563EB">
              <a:alpha val="20000"/>
            </a:srgbClr>
          </a:solidFill>
          <a:ln/>
        </p:spPr>
      </p:sp>
      <p:sp>
        <p:nvSpPr>
          <p:cNvPr id="5" name="Shape 2"/>
          <p:cNvSpPr/>
          <p:nvPr/>
        </p:nvSpPr>
        <p:spPr>
          <a:xfrm>
            <a:off x="-11134" y="4771"/>
            <a:ext cx="9150362" cy="5142905"/>
          </a:xfrm>
          <a:prstGeom prst="rect">
            <a:avLst/>
          </a:prstGeom>
          <a:noFill/>
          <a:ln/>
        </p:spPr>
      </p:sp>
      <p:sp>
        <p:nvSpPr>
          <p:cNvPr id="6" name="Shape 3"/>
          <p:cNvSpPr/>
          <p:nvPr/>
        </p:nvSpPr>
        <p:spPr>
          <a:xfrm>
            <a:off x="375298" y="329184"/>
            <a:ext cx="8377496" cy="1031588"/>
          </a:xfrm>
          <a:prstGeom prst="rect">
            <a:avLst/>
          </a:prstGeom>
          <a:noFill/>
          <a:ln/>
        </p:spPr>
      </p:sp>
      <p:sp>
        <p:nvSpPr>
          <p:cNvPr id="7" name="Shape 4"/>
          <p:cNvSpPr/>
          <p:nvPr/>
        </p:nvSpPr>
        <p:spPr>
          <a:xfrm>
            <a:off x="375298" y="329184"/>
            <a:ext cx="8377496" cy="840756"/>
          </a:xfrm>
          <a:prstGeom prst="rect">
            <a:avLst/>
          </a:prstGeom>
          <a:noFill/>
          <a:ln/>
        </p:spPr>
      </p:sp>
      <p:sp>
        <p:nvSpPr>
          <p:cNvPr id="8" name="Shape 5"/>
          <p:cNvSpPr/>
          <p:nvPr/>
        </p:nvSpPr>
        <p:spPr>
          <a:xfrm>
            <a:off x="375298" y="329184"/>
            <a:ext cx="4395788" cy="840756"/>
          </a:xfrm>
          <a:prstGeom prst="rect">
            <a:avLst/>
          </a:prstGeom>
          <a:noFill/>
          <a:ln/>
        </p:spPr>
      </p:sp>
      <p:sp>
        <p:nvSpPr>
          <p:cNvPr id="9" name="Shape 6"/>
          <p:cNvSpPr/>
          <p:nvPr/>
        </p:nvSpPr>
        <p:spPr>
          <a:xfrm>
            <a:off x="375298" y="329184"/>
            <a:ext cx="1000506" cy="195412"/>
          </a:xfrm>
          <a:prstGeom prst="roundRect">
            <a:avLst>
              <a:gd name="adj" fmla="val 628123"/>
            </a:avLst>
          </a:prstGeom>
          <a:solidFill>
            <a:srgbClr val="06B6D4">
              <a:alpha val="18000"/>
            </a:srgbClr>
          </a:solidFill>
          <a:ln w="4532">
            <a:solidFill>
              <a:srgbClr val="06B6D4">
                <a:alpha val="40000"/>
              </a:srgbClr>
            </a:solidFill>
            <a:prstDash val="solid"/>
          </a:ln>
        </p:spPr>
      </p:sp>
      <p:sp>
        <p:nvSpPr>
          <p:cNvPr id="10" name="Text 7"/>
          <p:cNvSpPr/>
          <p:nvPr/>
        </p:nvSpPr>
        <p:spPr>
          <a:xfrm>
            <a:off x="485026" y="372121"/>
            <a:ext cx="781050" cy="109538"/>
          </a:xfrm>
          <a:prstGeom prst="rect">
            <a:avLst/>
          </a:prstGeom>
          <a:noFill/>
          <a:ln/>
        </p:spPr>
        <p:txBody>
          <a:bodyPr wrap="square" lIns="0" tIns="0" rIns="0" bIns="0" rtlCol="0" anchor="ctr"/>
          <a:lstStyle/>
          <a:p>
            <a:pPr algn="l" indent="0" marL="0">
              <a:lnSpc>
                <a:spcPts val="821"/>
              </a:lnSpc>
              <a:buNone/>
            </a:pPr>
            <a:r>
              <a:rPr lang="en-US" sz="678" b="1" spc="47" kern="0" dirty="0">
                <a:solidFill>
                  <a:srgbClr val="06B6D4">
                    <a:alpha val="99000"/>
                  </a:srgbClr>
                </a:solidFill>
                <a:latin typeface="Inter" pitchFamily="34" charset="0"/>
                <a:ea typeface="Inter" pitchFamily="34" charset="-122"/>
                <a:cs typeface="Inter" pitchFamily="34" charset="-120"/>
              </a:rPr>
              <a:t>SISR - PARTIE 4</a:t>
            </a:r>
            <a:endParaRPr lang="en-US" sz="678" dirty="0"/>
          </a:p>
        </p:txBody>
      </p:sp>
      <p:sp>
        <p:nvSpPr>
          <p:cNvPr id="11" name="Text 8"/>
          <p:cNvSpPr/>
          <p:nvPr/>
        </p:nvSpPr>
        <p:spPr>
          <a:xfrm>
            <a:off x="375298" y="648636"/>
            <a:ext cx="4395788" cy="328613"/>
          </a:xfrm>
          <a:prstGeom prst="rect">
            <a:avLst/>
          </a:prstGeom>
          <a:noFill/>
          <a:ln/>
        </p:spPr>
        <p:txBody>
          <a:bodyPr wrap="square" lIns="0" tIns="0" rIns="0" bIns="0" rtlCol="0" anchor="ctr"/>
          <a:lstStyle/>
          <a:p>
            <a:pPr algn="l" indent="0" marL="0">
              <a:lnSpc>
                <a:spcPts val="2441"/>
              </a:lnSpc>
              <a:buNone/>
            </a:pPr>
            <a:r>
              <a:rPr lang="en-US" sz="2034" b="1" spc="-20" kern="0" dirty="0">
                <a:solidFill>
                  <a:srgbClr val="F0F4FF">
                    <a:alpha val="99000"/>
                  </a:srgbClr>
                </a:solidFill>
                <a:latin typeface="Inter" pitchFamily="34" charset="0"/>
                <a:ea typeface="Inter" pitchFamily="34" charset="-122"/>
                <a:cs typeface="Inter" pitchFamily="34" charset="-120"/>
              </a:rPr>
              <a:t>Reverse Proxy et Chiffrement SSL</a:t>
            </a:r>
            <a:endParaRPr lang="en-US" sz="2034" dirty="0"/>
          </a:p>
        </p:txBody>
      </p:sp>
      <p:sp>
        <p:nvSpPr>
          <p:cNvPr id="12" name="Shape 9"/>
          <p:cNvSpPr/>
          <p:nvPr/>
        </p:nvSpPr>
        <p:spPr>
          <a:xfrm>
            <a:off x="8399990" y="329184"/>
            <a:ext cx="352806" cy="243086"/>
          </a:xfrm>
          <a:prstGeom prst="roundRect">
            <a:avLst>
              <a:gd name="adj" fmla="val 101741"/>
            </a:avLst>
          </a:prstGeom>
          <a:solidFill>
            <a:srgbClr val="0F1623"/>
          </a:solidFill>
          <a:ln w="4532">
            <a:solidFill>
              <a:srgbClr val="1A2236"/>
            </a:solidFill>
            <a:prstDash val="solid"/>
          </a:ln>
        </p:spPr>
      </p:sp>
      <p:sp>
        <p:nvSpPr>
          <p:cNvPr id="13" name="Text 10"/>
          <p:cNvSpPr/>
          <p:nvPr/>
        </p:nvSpPr>
        <p:spPr>
          <a:xfrm>
            <a:off x="8509718" y="386433"/>
            <a:ext cx="133350" cy="128588"/>
          </a:xfrm>
          <a:prstGeom prst="rect">
            <a:avLst/>
          </a:prstGeom>
          <a:noFill/>
          <a:ln/>
        </p:spPr>
        <p:txBody>
          <a:bodyPr wrap="square" lIns="0" tIns="0" rIns="0" bIns="0" rtlCol="0" anchor="ctr"/>
          <a:lstStyle/>
          <a:p>
            <a:pPr algn="l" indent="0" marL="0">
              <a:lnSpc>
                <a:spcPts val="950"/>
              </a:lnSpc>
              <a:buNone/>
            </a:pPr>
            <a:r>
              <a:rPr lang="en-US" sz="785" b="1" dirty="0">
                <a:solidFill>
                  <a:srgbClr val="5C6A82">
                    <a:alpha val="99000"/>
                  </a:srgbClr>
                </a:solidFill>
                <a:latin typeface="Inter" pitchFamily="34" charset="0"/>
                <a:ea typeface="Inter" pitchFamily="34" charset="-122"/>
                <a:cs typeface="Inter" pitchFamily="34" charset="-120"/>
              </a:rPr>
              <a:t>07</a:t>
            </a:r>
            <a:endParaRPr lang="en-US" sz="785" dirty="0"/>
          </a:p>
        </p:txBody>
      </p:sp>
      <p:sp>
        <p:nvSpPr>
          <p:cNvPr id="14" name="Shape 11"/>
          <p:cNvSpPr/>
          <p:nvPr/>
        </p:nvSpPr>
        <p:spPr>
          <a:xfrm>
            <a:off x="375298" y="1360772"/>
            <a:ext cx="8377496" cy="3462490"/>
          </a:xfrm>
          <a:prstGeom prst="rect">
            <a:avLst/>
          </a:prstGeom>
          <a:noFill/>
          <a:ln/>
        </p:spPr>
      </p:sp>
      <p:sp>
        <p:nvSpPr>
          <p:cNvPr id="15" name="Shape 12"/>
          <p:cNvSpPr/>
          <p:nvPr/>
        </p:nvSpPr>
        <p:spPr>
          <a:xfrm>
            <a:off x="375298" y="1360772"/>
            <a:ext cx="4059936" cy="3462490"/>
          </a:xfrm>
          <a:prstGeom prst="rect">
            <a:avLst/>
          </a:prstGeom>
          <a:noFill/>
          <a:ln/>
        </p:spPr>
      </p:sp>
      <p:sp>
        <p:nvSpPr>
          <p:cNvPr id="16" name="Shape 13"/>
          <p:cNvSpPr/>
          <p:nvPr/>
        </p:nvSpPr>
        <p:spPr>
          <a:xfrm>
            <a:off x="375298" y="1360772"/>
            <a:ext cx="4059936" cy="219075"/>
          </a:xfrm>
          <a:prstGeom prst="rect">
            <a:avLst/>
          </a:prstGeom>
          <a:noFill/>
          <a:ln/>
        </p:spPr>
      </p:sp>
      <p:sp>
        <p:nvSpPr>
          <p:cNvPr id="17" name="Text 14"/>
          <p:cNvSpPr/>
          <p:nvPr/>
        </p:nvSpPr>
        <p:spPr>
          <a:xfrm>
            <a:off x="375298" y="1360772"/>
            <a:ext cx="4059936" cy="219075"/>
          </a:xfrm>
          <a:prstGeom prst="rect">
            <a:avLst/>
          </a:prstGeom>
          <a:noFill/>
          <a:ln/>
        </p:spPr>
        <p:txBody>
          <a:bodyPr wrap="square" lIns="0" tIns="0" rIns="0" bIns="0" rtlCol="0" anchor="ctr"/>
          <a:lstStyle/>
          <a:p>
            <a:pPr algn="l" indent="0" marL="0">
              <a:lnSpc>
                <a:spcPts val="1641"/>
              </a:lnSpc>
              <a:buNone/>
            </a:pPr>
            <a:r>
              <a:rPr lang="en-US" sz="1356" b="1" dirty="0">
                <a:solidFill>
                  <a:srgbClr val="F0F4FF">
                    <a:alpha val="99000"/>
                  </a:srgbClr>
                </a:solidFill>
                <a:latin typeface="Inter" pitchFamily="34" charset="0"/>
                <a:ea typeface="Inter" pitchFamily="34" charset="-122"/>
                <a:cs typeface="Inter" pitchFamily="34" charset="-120"/>
              </a:rPr>
              <a:t>Architecture Web</a:t>
            </a:r>
            <a:endParaRPr lang="en-US" sz="1356" dirty="0"/>
          </a:p>
        </p:txBody>
      </p:sp>
      <p:sp>
        <p:nvSpPr>
          <p:cNvPr id="18" name="Shape 15"/>
          <p:cNvSpPr/>
          <p:nvPr/>
        </p:nvSpPr>
        <p:spPr>
          <a:xfrm>
            <a:off x="375298" y="1671446"/>
            <a:ext cx="4059936" cy="369503"/>
          </a:xfrm>
          <a:prstGeom prst="rect">
            <a:avLst/>
          </a:prstGeom>
          <a:noFill/>
          <a:ln/>
        </p:spPr>
      </p:sp>
      <p:sp>
        <p:nvSpPr>
          <p:cNvPr id="19" name="Text 16"/>
          <p:cNvSpPr/>
          <p:nvPr/>
        </p:nvSpPr>
        <p:spPr>
          <a:xfrm>
            <a:off x="375298" y="1671446"/>
            <a:ext cx="4059936" cy="366713"/>
          </a:xfrm>
          <a:prstGeom prst="rect">
            <a:avLst/>
          </a:prstGeom>
          <a:noFill/>
          <a:ln/>
        </p:spPr>
        <p:txBody>
          <a:bodyPr wrap="square" lIns="0" tIns="0" rIns="0" bIns="0" rtlCol="0" anchor="ctr"/>
          <a:lstStyle/>
          <a:p>
            <a:pPr algn="l" indent="0" marL="0">
              <a:lnSpc>
                <a:spcPts val="1370"/>
              </a:lnSpc>
              <a:buNone/>
            </a:pPr>
            <a:r>
              <a:rPr lang="en-US" sz="856" dirty="0">
                <a:solidFill>
                  <a:srgbClr val="5C6A82">
                    <a:alpha val="99000"/>
                  </a:srgbClr>
                </a:solidFill>
                <a:latin typeface="Inter" pitchFamily="34" charset="0"/>
                <a:ea typeface="Inter" pitchFamily="34" charset="-122"/>
                <a:cs typeface="Inter" pitchFamily="34" charset="-120"/>
              </a:rPr>
              <a:t>Pour répondre à l'exigence du HTTPS, nous avons découplé le serveur</a:t>
            </a:r>
            <a:endParaRPr lang="en-US" sz="856" dirty="0"/>
          </a:p>
          <a:p>
            <a:pPr algn="l" indent="0" marL="0">
              <a:lnSpc>
                <a:spcPts val="1370"/>
              </a:lnSpc>
              <a:buNone/>
            </a:pPr>
            <a:r>
              <a:rPr lang="en-US" sz="856" dirty="0">
                <a:solidFill>
                  <a:srgbClr val="5C6A82">
                    <a:alpha val="99000"/>
                  </a:srgbClr>
                </a:solidFill>
                <a:latin typeface="Inter" pitchFamily="34" charset="0"/>
                <a:ea typeface="Inter" pitchFamily="34" charset="-122"/>
                <a:cs typeface="Inter" pitchFamily="34" charset="-120"/>
              </a:rPr>
              <a:t>web du gestionnaire de certificats.</a:t>
            </a:r>
            <a:endParaRPr lang="en-US" sz="856" dirty="0"/>
          </a:p>
        </p:txBody>
      </p:sp>
      <p:sp>
        <p:nvSpPr>
          <p:cNvPr id="20" name="Shape 17"/>
          <p:cNvSpPr/>
          <p:nvPr/>
        </p:nvSpPr>
        <p:spPr>
          <a:xfrm>
            <a:off x="375298" y="2132548"/>
            <a:ext cx="4059936" cy="1019993"/>
          </a:xfrm>
          <a:prstGeom prst="rect">
            <a:avLst/>
          </a:prstGeom>
          <a:noFill/>
          <a:ln/>
        </p:spPr>
      </p:sp>
      <p:sp>
        <p:nvSpPr>
          <p:cNvPr id="21" name="Shape 18"/>
          <p:cNvSpPr/>
          <p:nvPr/>
        </p:nvSpPr>
        <p:spPr>
          <a:xfrm>
            <a:off x="375298" y="2169760"/>
            <a:ext cx="4059936" cy="267164"/>
          </a:xfrm>
          <a:prstGeom prst="rect">
            <a:avLst/>
          </a:prstGeom>
          <a:noFill/>
          <a:ln/>
        </p:spPr>
      </p:sp>
      <p:sp>
        <p:nvSpPr>
          <p:cNvPr id="22" name="Text 19"/>
          <p:cNvSpPr/>
          <p:nvPr/>
        </p:nvSpPr>
        <p:spPr>
          <a:xfrm>
            <a:off x="527996" y="2169760"/>
            <a:ext cx="1054160" cy="133582"/>
          </a:xfrm>
          <a:prstGeom prst="rect">
            <a:avLst/>
          </a:prstGeom>
          <a:noFill/>
          <a:ln/>
        </p:spPr>
        <p:txBody>
          <a:bodyPr wrap="square" lIns="0" tIns="0" rIns="0" bIns="0" rtlCol="0" anchor="ctr"/>
          <a:lstStyle/>
          <a:p>
            <a:pPr algn="l" indent="0" marL="0">
              <a:lnSpc>
                <a:spcPts val="993"/>
              </a:lnSpc>
              <a:buNone/>
            </a:pPr>
            <a:r>
              <a:rPr lang="en-US" sz="821" b="1" dirty="0">
                <a:solidFill>
                  <a:srgbClr val="D1D5DB">
                    <a:alpha val="99000"/>
                  </a:srgbClr>
                </a:solidFill>
                <a:latin typeface="Inter" pitchFamily="34" charset="0"/>
                <a:ea typeface="Inter" pitchFamily="34" charset="-122"/>
                <a:cs typeface="Inter" pitchFamily="34" charset="-120"/>
              </a:rPr>
              <a:t>Apache (Backend) :</a:t>
            </a:r>
            <a:endParaRPr lang="en-US" sz="821" dirty="0"/>
          </a:p>
        </p:txBody>
      </p:sp>
      <p:sp>
        <p:nvSpPr>
          <p:cNvPr id="23" name="Text 20"/>
          <p:cNvSpPr/>
          <p:nvPr/>
        </p:nvSpPr>
        <p:spPr>
          <a:xfrm>
            <a:off x="375298" y="2169760"/>
            <a:ext cx="79911" cy="133582"/>
          </a:xfrm>
          <a:prstGeom prst="rect">
            <a:avLst/>
          </a:prstGeom>
          <a:noFill/>
          <a:ln/>
        </p:spPr>
        <p:txBody>
          <a:bodyPr wrap="square" lIns="0" tIns="0" rIns="0" bIns="0" rtlCol="0" anchor="ctr"/>
          <a:lstStyle/>
          <a:p>
            <a:pPr algn="l" indent="0" marL="0">
              <a:lnSpc>
                <a:spcPts val="993"/>
              </a:lnSpc>
              <a:buNone/>
            </a:pPr>
            <a:r>
              <a:rPr lang="en-US" sz="821" b="1" dirty="0">
                <a:solidFill>
                  <a:srgbClr val="06B6D4">
                    <a:alpha val="99000"/>
                  </a:srgbClr>
                </a:solidFill>
                <a:latin typeface="Inter" pitchFamily="34" charset="0"/>
                <a:ea typeface="Inter" pitchFamily="34" charset="-122"/>
                <a:cs typeface="Inter" pitchFamily="34" charset="-120"/>
              </a:rPr>
              <a:t>▹</a:t>
            </a:r>
            <a:endParaRPr lang="en-US" sz="821" dirty="0"/>
          </a:p>
        </p:txBody>
      </p:sp>
      <p:sp>
        <p:nvSpPr>
          <p:cNvPr id="24" name="Text 21"/>
          <p:cNvSpPr/>
          <p:nvPr/>
        </p:nvSpPr>
        <p:spPr>
          <a:xfrm>
            <a:off x="1580341" y="2169760"/>
            <a:ext cx="2359308"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 Configuré sur le port interne 8080. Il exécute</a:t>
            </a:r>
            <a:endParaRPr lang="en-US" sz="821" dirty="0"/>
          </a:p>
        </p:txBody>
      </p:sp>
      <p:sp>
        <p:nvSpPr>
          <p:cNvPr id="25" name="Text 22"/>
          <p:cNvSpPr/>
          <p:nvPr/>
        </p:nvSpPr>
        <p:spPr>
          <a:xfrm>
            <a:off x="527996" y="2303337"/>
            <a:ext cx="2070802"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uniquement le code PHP du Dashboard.</a:t>
            </a:r>
            <a:endParaRPr lang="en-US" sz="821" dirty="0"/>
          </a:p>
        </p:txBody>
      </p:sp>
      <p:sp>
        <p:nvSpPr>
          <p:cNvPr id="26" name="Shape 23"/>
          <p:cNvSpPr/>
          <p:nvPr/>
        </p:nvSpPr>
        <p:spPr>
          <a:xfrm>
            <a:off x="375298" y="2513256"/>
            <a:ext cx="4059936" cy="267164"/>
          </a:xfrm>
          <a:prstGeom prst="rect">
            <a:avLst/>
          </a:prstGeom>
          <a:noFill/>
          <a:ln/>
        </p:spPr>
      </p:sp>
      <p:sp>
        <p:nvSpPr>
          <p:cNvPr id="27" name="Text 24"/>
          <p:cNvSpPr/>
          <p:nvPr/>
        </p:nvSpPr>
        <p:spPr>
          <a:xfrm>
            <a:off x="527996" y="2513256"/>
            <a:ext cx="2160336" cy="133582"/>
          </a:xfrm>
          <a:prstGeom prst="rect">
            <a:avLst/>
          </a:prstGeom>
          <a:noFill/>
          <a:ln/>
        </p:spPr>
        <p:txBody>
          <a:bodyPr wrap="square" lIns="0" tIns="0" rIns="0" bIns="0" rtlCol="0" anchor="ctr"/>
          <a:lstStyle/>
          <a:p>
            <a:pPr algn="l" indent="0" marL="0">
              <a:lnSpc>
                <a:spcPts val="993"/>
              </a:lnSpc>
              <a:buNone/>
            </a:pPr>
            <a:r>
              <a:rPr lang="en-US" sz="821" b="1" dirty="0">
                <a:solidFill>
                  <a:srgbClr val="D1D5DB">
                    <a:alpha val="99000"/>
                  </a:srgbClr>
                </a:solidFill>
                <a:latin typeface="Inter" pitchFamily="34" charset="0"/>
                <a:ea typeface="Inter" pitchFamily="34" charset="-122"/>
                <a:cs typeface="Inter" pitchFamily="34" charset="-120"/>
              </a:rPr>
              <a:t>Nginx Proxy Manager / NPM (Frontend) :</a:t>
            </a:r>
            <a:endParaRPr lang="en-US" sz="821" dirty="0"/>
          </a:p>
        </p:txBody>
      </p:sp>
      <p:sp>
        <p:nvSpPr>
          <p:cNvPr id="28" name="Text 25"/>
          <p:cNvSpPr/>
          <p:nvPr/>
        </p:nvSpPr>
        <p:spPr>
          <a:xfrm>
            <a:off x="375298" y="2513257"/>
            <a:ext cx="79911" cy="133582"/>
          </a:xfrm>
          <a:prstGeom prst="rect">
            <a:avLst/>
          </a:prstGeom>
          <a:noFill/>
          <a:ln/>
        </p:spPr>
        <p:txBody>
          <a:bodyPr wrap="square" lIns="0" tIns="0" rIns="0" bIns="0" rtlCol="0" anchor="ctr"/>
          <a:lstStyle/>
          <a:p>
            <a:pPr algn="l" indent="0" marL="0">
              <a:lnSpc>
                <a:spcPts val="993"/>
              </a:lnSpc>
              <a:buNone/>
            </a:pPr>
            <a:r>
              <a:rPr lang="en-US" sz="821" b="1" dirty="0">
                <a:solidFill>
                  <a:srgbClr val="06B6D4">
                    <a:alpha val="99000"/>
                  </a:srgbClr>
                </a:solidFill>
                <a:latin typeface="Inter" pitchFamily="34" charset="0"/>
                <a:ea typeface="Inter" pitchFamily="34" charset="-122"/>
                <a:cs typeface="Inter" pitchFamily="34" charset="-120"/>
              </a:rPr>
              <a:t>▹</a:t>
            </a:r>
            <a:endParaRPr lang="en-US" sz="821" dirty="0"/>
          </a:p>
        </p:txBody>
      </p:sp>
      <p:sp>
        <p:nvSpPr>
          <p:cNvPr id="29" name="Text 26"/>
          <p:cNvSpPr/>
          <p:nvPr/>
        </p:nvSpPr>
        <p:spPr>
          <a:xfrm>
            <a:off x="2686529" y="2513256"/>
            <a:ext cx="1537458"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 Déployé via Docker. Il écoute</a:t>
            </a:r>
            <a:endParaRPr lang="en-US" sz="821" dirty="0"/>
          </a:p>
        </p:txBody>
      </p:sp>
      <p:sp>
        <p:nvSpPr>
          <p:cNvPr id="30" name="Text 27"/>
          <p:cNvSpPr/>
          <p:nvPr/>
        </p:nvSpPr>
        <p:spPr>
          <a:xfrm>
            <a:off x="527996" y="2646833"/>
            <a:ext cx="1716289"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publiquement sur le port 80/443.</a:t>
            </a:r>
            <a:endParaRPr lang="en-US" sz="821" dirty="0"/>
          </a:p>
        </p:txBody>
      </p:sp>
      <p:sp>
        <p:nvSpPr>
          <p:cNvPr id="31" name="Shape 28"/>
          <p:cNvSpPr/>
          <p:nvPr/>
        </p:nvSpPr>
        <p:spPr>
          <a:xfrm>
            <a:off x="375298" y="2856753"/>
            <a:ext cx="4059936" cy="295789"/>
          </a:xfrm>
          <a:prstGeom prst="rect">
            <a:avLst/>
          </a:prstGeom>
          <a:noFill/>
          <a:ln/>
        </p:spPr>
      </p:sp>
      <p:sp>
        <p:nvSpPr>
          <p:cNvPr id="32" name="Text 29"/>
          <p:cNvSpPr/>
          <p:nvPr/>
        </p:nvSpPr>
        <p:spPr>
          <a:xfrm>
            <a:off x="527996" y="2856754"/>
            <a:ext cx="975762" cy="133582"/>
          </a:xfrm>
          <a:prstGeom prst="rect">
            <a:avLst/>
          </a:prstGeom>
          <a:noFill/>
          <a:ln/>
        </p:spPr>
        <p:txBody>
          <a:bodyPr wrap="square" lIns="0" tIns="0" rIns="0" bIns="0" rtlCol="0" anchor="ctr"/>
          <a:lstStyle/>
          <a:p>
            <a:pPr algn="l" indent="0" marL="0">
              <a:lnSpc>
                <a:spcPts val="993"/>
              </a:lnSpc>
              <a:buNone/>
            </a:pPr>
            <a:r>
              <a:rPr lang="en-US" sz="821" b="1" dirty="0">
                <a:solidFill>
                  <a:srgbClr val="D1D5DB">
                    <a:alpha val="99000"/>
                  </a:srgbClr>
                </a:solidFill>
                <a:latin typeface="Inter" pitchFamily="34" charset="0"/>
                <a:ea typeface="Inter" pitchFamily="34" charset="-122"/>
                <a:cs typeface="Inter" pitchFamily="34" charset="-120"/>
              </a:rPr>
              <a:t>Nom de Domaine :</a:t>
            </a:r>
            <a:endParaRPr lang="en-US" sz="821" dirty="0"/>
          </a:p>
        </p:txBody>
      </p:sp>
      <p:sp>
        <p:nvSpPr>
          <p:cNvPr id="33" name="Text 30"/>
          <p:cNvSpPr/>
          <p:nvPr/>
        </p:nvSpPr>
        <p:spPr>
          <a:xfrm>
            <a:off x="2674967" y="2871098"/>
            <a:ext cx="1120228" cy="109728"/>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dcsgames.jasir.fr</a:t>
            </a:r>
            <a:endParaRPr lang="en-US" sz="821" dirty="0"/>
          </a:p>
        </p:txBody>
      </p:sp>
      <p:sp>
        <p:nvSpPr>
          <p:cNvPr id="34" name="Text 31"/>
          <p:cNvSpPr/>
          <p:nvPr/>
        </p:nvSpPr>
        <p:spPr>
          <a:xfrm>
            <a:off x="375298" y="2856753"/>
            <a:ext cx="79911" cy="133582"/>
          </a:xfrm>
          <a:prstGeom prst="rect">
            <a:avLst/>
          </a:prstGeom>
          <a:noFill/>
          <a:ln/>
        </p:spPr>
        <p:txBody>
          <a:bodyPr wrap="square" lIns="0" tIns="0" rIns="0" bIns="0" rtlCol="0" anchor="ctr"/>
          <a:lstStyle/>
          <a:p>
            <a:pPr algn="l" indent="0" marL="0">
              <a:lnSpc>
                <a:spcPts val="993"/>
              </a:lnSpc>
              <a:buNone/>
            </a:pPr>
            <a:r>
              <a:rPr lang="en-US" sz="821" b="1" dirty="0">
                <a:solidFill>
                  <a:srgbClr val="06B6D4">
                    <a:alpha val="99000"/>
                  </a:srgbClr>
                </a:solidFill>
                <a:latin typeface="Inter" pitchFamily="34" charset="0"/>
                <a:ea typeface="Inter" pitchFamily="34" charset="-122"/>
                <a:cs typeface="Inter" pitchFamily="34" charset="-120"/>
              </a:rPr>
              <a:t>▹</a:t>
            </a:r>
            <a:endParaRPr lang="en-US" sz="821" dirty="0"/>
          </a:p>
        </p:txBody>
      </p:sp>
      <p:sp>
        <p:nvSpPr>
          <p:cNvPr id="35" name="Text 32"/>
          <p:cNvSpPr/>
          <p:nvPr/>
        </p:nvSpPr>
        <p:spPr>
          <a:xfrm>
            <a:off x="1502048" y="2856754"/>
            <a:ext cx="1074690"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 Redirection DNS de </a:t>
            </a:r>
            <a:endParaRPr lang="en-US" sz="821" dirty="0"/>
          </a:p>
        </p:txBody>
      </p:sp>
      <p:sp>
        <p:nvSpPr>
          <p:cNvPr id="36" name="Text 33"/>
          <p:cNvSpPr/>
          <p:nvPr/>
        </p:nvSpPr>
        <p:spPr>
          <a:xfrm>
            <a:off x="3694202" y="2856754"/>
            <a:ext cx="612848"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 gérée chez</a:t>
            </a:r>
            <a:endParaRPr lang="en-US" sz="821" dirty="0"/>
          </a:p>
        </p:txBody>
      </p:sp>
      <p:sp>
        <p:nvSpPr>
          <p:cNvPr id="37" name="Text 34"/>
          <p:cNvSpPr/>
          <p:nvPr/>
        </p:nvSpPr>
        <p:spPr>
          <a:xfrm>
            <a:off x="527996" y="3018960"/>
            <a:ext cx="601953" cy="133582"/>
          </a:xfrm>
          <a:prstGeom prst="rect">
            <a:avLst/>
          </a:prstGeom>
          <a:noFill/>
          <a:ln/>
        </p:spPr>
        <p:txBody>
          <a:bodyPr wrap="square" lIns="0" tIns="0" rIns="0" bIns="0" rtlCol="0" anchor="ctr"/>
          <a:lstStyle/>
          <a:p>
            <a:pPr algn="l" indent="0" marL="0">
              <a:lnSpc>
                <a:spcPts val="993"/>
              </a:lnSpc>
              <a:buNone/>
            </a:pPr>
            <a:r>
              <a:rPr lang="en-US" sz="821" dirty="0">
                <a:solidFill>
                  <a:srgbClr val="D1D5DB">
                    <a:alpha val="99000"/>
                  </a:srgbClr>
                </a:solidFill>
                <a:latin typeface="Inter" pitchFamily="34" charset="0"/>
                <a:ea typeface="Inter" pitchFamily="34" charset="-122"/>
                <a:cs typeface="Inter" pitchFamily="34" charset="-120"/>
              </a:rPr>
              <a:t>Infomaniak.</a:t>
            </a:r>
            <a:endParaRPr lang="en-US" sz="821" dirty="0"/>
          </a:p>
        </p:txBody>
      </p:sp>
      <p:sp>
        <p:nvSpPr>
          <p:cNvPr id="38" name="Shape 35"/>
          <p:cNvSpPr/>
          <p:nvPr/>
        </p:nvSpPr>
        <p:spPr>
          <a:xfrm>
            <a:off x="4692858" y="1360772"/>
            <a:ext cx="4059936" cy="3462490"/>
          </a:xfrm>
          <a:prstGeom prst="roundRect">
            <a:avLst>
              <a:gd name="adj" fmla="val 5026"/>
            </a:avLst>
          </a:prstGeom>
          <a:solidFill>
            <a:srgbClr val="0F1623">
              <a:alpha val="90000"/>
            </a:srgbClr>
          </a:solidFill>
          <a:ln w="4532">
            <a:solidFill>
              <a:srgbClr val="1A2236"/>
            </a:solidFill>
            <a:prstDash val="solid"/>
          </a:ln>
        </p:spPr>
      </p:sp>
      <p:sp>
        <p:nvSpPr>
          <p:cNvPr id="39" name="Shape 36"/>
          <p:cNvSpPr/>
          <p:nvPr/>
        </p:nvSpPr>
        <p:spPr>
          <a:xfrm>
            <a:off x="4888460" y="1556374"/>
            <a:ext cx="3668732" cy="233768"/>
          </a:xfrm>
          <a:prstGeom prst="rect">
            <a:avLst/>
          </a:prstGeom>
          <a:noFill/>
          <a:ln/>
        </p:spPr>
      </p:sp>
      <p:sp>
        <p:nvSpPr>
          <p:cNvPr id="40" name="Shape 37"/>
          <p:cNvSpPr/>
          <p:nvPr/>
        </p:nvSpPr>
        <p:spPr>
          <a:xfrm>
            <a:off x="4888460" y="1556374"/>
            <a:ext cx="233768" cy="233768"/>
          </a:xfrm>
          <a:prstGeom prst="roundRect">
            <a:avLst>
              <a:gd name="adj" fmla="val 43102"/>
            </a:avLst>
          </a:prstGeom>
          <a:solidFill>
            <a:srgbClr val="7C3AED">
              <a:alpha val="18000"/>
            </a:srgbClr>
          </a:solidFill>
          <a:ln w="4532">
            <a:solidFill>
              <a:srgbClr val="7C3AED">
                <a:alpha val="40000"/>
              </a:srgbClr>
            </a:solidFill>
            <a:prstDash val="solid"/>
          </a:ln>
        </p:spPr>
      </p:sp>
      <p:sp>
        <p:nvSpPr>
          <p:cNvPr id="41" name="Text 38"/>
          <p:cNvSpPr/>
          <p:nvPr/>
        </p:nvSpPr>
        <p:spPr>
          <a:xfrm>
            <a:off x="4945814" y="1606566"/>
            <a:ext cx="119063" cy="114300"/>
          </a:xfrm>
          <a:prstGeom prst="rect">
            <a:avLst/>
          </a:prstGeom>
          <a:noFill/>
          <a:ln/>
        </p:spPr>
        <p:txBody>
          <a:bodyPr wrap="square" lIns="0" tIns="0" rIns="0" bIns="0" rtlCol="0" anchor="ctr"/>
          <a:lstStyle/>
          <a:p>
            <a:pPr algn="ctr" indent="0" marL="0">
              <a:lnSpc>
                <a:spcPts val="1037"/>
              </a:lnSpc>
              <a:buNone/>
            </a:pPr>
            <a:r>
              <a:rPr lang="en-US" sz="856" b="1" dirty="0">
                <a:solidFill>
                  <a:srgbClr val="A78BFA">
                    <a:alpha val="99000"/>
                  </a:srgbClr>
                </a:solidFill>
                <a:latin typeface="Inter" pitchFamily="34" charset="0"/>
                <a:ea typeface="Inter" pitchFamily="34" charset="-122"/>
                <a:cs typeface="Inter" pitchFamily="34" charset="-120"/>
              </a:rPr>
              <a:t>🔒</a:t>
            </a:r>
            <a:endParaRPr lang="en-US" sz="856" dirty="0"/>
          </a:p>
        </p:txBody>
      </p:sp>
      <p:sp>
        <p:nvSpPr>
          <p:cNvPr id="42" name="Text 39"/>
          <p:cNvSpPr/>
          <p:nvPr/>
        </p:nvSpPr>
        <p:spPr>
          <a:xfrm>
            <a:off x="5189018" y="1594676"/>
            <a:ext cx="1243013" cy="157163"/>
          </a:xfrm>
          <a:prstGeom prst="rect">
            <a:avLst/>
          </a:prstGeom>
          <a:noFill/>
          <a:ln/>
        </p:spPr>
        <p:txBody>
          <a:bodyPr wrap="square" lIns="0" tIns="0" rIns="0" bIns="0" rtlCol="0" anchor="ctr"/>
          <a:lstStyle/>
          <a:p>
            <a:pPr algn="l" indent="0" marL="0">
              <a:lnSpc>
                <a:spcPts val="1166"/>
              </a:lnSpc>
              <a:buNone/>
            </a:pPr>
            <a:r>
              <a:rPr lang="en-US" sz="964" b="1" dirty="0">
                <a:solidFill>
                  <a:srgbClr val="F0F4FF">
                    <a:alpha val="99000"/>
                  </a:srgbClr>
                </a:solidFill>
                <a:latin typeface="Inter" pitchFamily="34" charset="0"/>
                <a:ea typeface="Inter" pitchFamily="34" charset="-122"/>
                <a:cs typeface="Inter" pitchFamily="34" charset="-120"/>
              </a:rPr>
              <a:t>Résolution HTTP(S)</a:t>
            </a:r>
            <a:endParaRPr lang="en-US" sz="964" dirty="0"/>
          </a:p>
        </p:txBody>
      </p:sp>
      <p:sp>
        <p:nvSpPr>
          <p:cNvPr id="43" name="Shape 40"/>
          <p:cNvSpPr/>
          <p:nvPr/>
        </p:nvSpPr>
        <p:spPr>
          <a:xfrm>
            <a:off x="4888460" y="1918953"/>
            <a:ext cx="3668732" cy="1424369"/>
          </a:xfrm>
          <a:prstGeom prst="roundRect">
            <a:avLst>
              <a:gd name="adj" fmla="val 7074"/>
            </a:avLst>
          </a:prstGeom>
          <a:solidFill>
            <a:srgbClr val="0D1117"/>
          </a:solidFill>
          <a:ln w="4532">
            <a:solidFill>
              <a:srgbClr val="1A2236"/>
            </a:solidFill>
            <a:prstDash val="solid"/>
          </a:ln>
        </p:spPr>
      </p:sp>
      <p:sp>
        <p:nvSpPr>
          <p:cNvPr id="44" name="Text 41"/>
          <p:cNvSpPr/>
          <p:nvPr/>
        </p:nvSpPr>
        <p:spPr>
          <a:xfrm>
            <a:off x="4988644" y="2028681"/>
            <a:ext cx="1847850" cy="1204913"/>
          </a:xfrm>
          <a:prstGeom prst="rect">
            <a:avLst/>
          </a:prstGeom>
          <a:noFill/>
          <a:ln/>
        </p:spPr>
        <p:txBody>
          <a:bodyPr wrap="square" lIns="0" tIns="0" rIns="0" bIns="0" rtlCol="0" anchor="ctr"/>
          <a:lstStyle/>
          <a:p>
            <a:pPr algn="l" indent="0" marL="0">
              <a:lnSpc>
                <a:spcPts val="821"/>
              </a:lnSpc>
              <a:buNone/>
            </a:pPr>
            <a:r>
              <a:rPr lang="en-US" sz="678" dirty="0">
                <a:solidFill>
                  <a:srgbClr val="8B949E">
                    <a:alpha val="99000"/>
                  </a:srgbClr>
                </a:solidFill>
                <a:latin typeface="Inter" pitchFamily="34" charset="0"/>
                <a:ea typeface="Inter" pitchFamily="34" charset="-122"/>
                <a:cs typeface="Inter" pitchFamily="34" charset="-120"/>
              </a:rPr>
              <a:t># docker-compose.yml de NPM</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services:</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app:</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image: 'jc21/nginx-proxy-manager:latest'</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ports:</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 '80:80'</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 '443:443'</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 '81:81' </a:t>
            </a:r>
            <a:pPr algn="l" indent="0" marL="0">
              <a:lnSpc>
                <a:spcPts val="821"/>
              </a:lnSpc>
              <a:buNone/>
            </a:pPr>
            <a:r>
              <a:rPr lang="en-US" sz="678" dirty="0">
                <a:solidFill>
                  <a:srgbClr val="8B949E">
                    <a:alpha val="99000"/>
                  </a:srgbClr>
                </a:solidFill>
                <a:latin typeface="Inter" pitchFamily="34" charset="0"/>
                <a:ea typeface="Inter" pitchFamily="34" charset="-122"/>
                <a:cs typeface="Inter" pitchFamily="34" charset="-120"/>
              </a:rPr>
              <a:t># Admin UI</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volumes:</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 ./data:/data</a:t>
            </a:r>
            <a:endParaRPr lang="en-US" sz="678" dirty="0"/>
          </a:p>
          <a:p>
            <a:pPr algn="l" indent="0" marL="0">
              <a:lnSpc>
                <a:spcPts val="821"/>
              </a:lnSpc>
              <a:buNone/>
            </a:pPr>
            <a:r>
              <a:rPr lang="en-US" sz="678" dirty="0">
                <a:solidFill>
                  <a:srgbClr val="A5D6FF">
                    <a:alpha val="99000"/>
                  </a:srgbClr>
                </a:solidFill>
                <a:latin typeface="Inter" pitchFamily="34" charset="0"/>
                <a:ea typeface="Inter" pitchFamily="34" charset="-122"/>
                <a:cs typeface="Inter" pitchFamily="34" charset="-120"/>
              </a:rPr>
              <a:t>      - ./letsencrypt:/etc/letsencrypt</a:t>
            </a:r>
            <a:endParaRPr lang="en-US" sz="678" dirty="0"/>
          </a:p>
        </p:txBody>
      </p:sp>
      <p:sp>
        <p:nvSpPr>
          <p:cNvPr id="45" name="Shape 42"/>
          <p:cNvSpPr/>
          <p:nvPr/>
        </p:nvSpPr>
        <p:spPr>
          <a:xfrm>
            <a:off x="4888460" y="3472133"/>
            <a:ext cx="3668732" cy="271711"/>
          </a:xfrm>
          <a:prstGeom prst="roundRect">
            <a:avLst>
              <a:gd name="adj" fmla="val 26970"/>
            </a:avLst>
          </a:prstGeom>
          <a:solidFill>
            <a:srgbClr val="22C55E">
              <a:alpha val="12000"/>
            </a:srgbClr>
          </a:solidFill>
          <a:ln w="4532">
            <a:solidFill>
              <a:srgbClr val="22C55E">
                <a:alpha val="25000"/>
              </a:srgbClr>
            </a:solidFill>
            <a:prstDash val="solid"/>
          </a:ln>
        </p:spPr>
      </p:sp>
      <p:sp>
        <p:nvSpPr>
          <p:cNvPr id="46" name="Text 43"/>
          <p:cNvSpPr/>
          <p:nvPr/>
        </p:nvSpPr>
        <p:spPr>
          <a:xfrm>
            <a:off x="5072621" y="3543694"/>
            <a:ext cx="3300413" cy="128588"/>
          </a:xfrm>
          <a:prstGeom prst="rect">
            <a:avLst/>
          </a:prstGeom>
          <a:noFill/>
          <a:ln/>
        </p:spPr>
        <p:txBody>
          <a:bodyPr wrap="square" lIns="0" tIns="0" rIns="0" bIns="0" rtlCol="0" anchor="ctr"/>
          <a:lstStyle/>
          <a:p>
            <a:pPr algn="ctr" indent="0" marL="0">
              <a:lnSpc>
                <a:spcPts val="950"/>
              </a:lnSpc>
              <a:buNone/>
            </a:pPr>
            <a:r>
              <a:rPr lang="en-US" sz="785" b="1" dirty="0">
                <a:solidFill>
                  <a:srgbClr val="22C55E">
                    <a:alpha val="99000"/>
                  </a:srgbClr>
                </a:solidFill>
                <a:latin typeface="Inter" pitchFamily="34" charset="0"/>
                <a:ea typeface="Inter" pitchFamily="34" charset="-122"/>
                <a:cs typeface="Inter" pitchFamily="34" charset="-120"/>
              </a:rPr>
              <a:t>Génération automatisée des certificats Let's Encrypt + Force SSL</a:t>
            </a:r>
            <a:endParaRPr lang="en-US" sz="785"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2643169" y="642941"/>
            <a:ext cx="3857625" cy="3857625"/>
          </a:xfrm>
          <a:prstGeom prst="roundRect">
            <a:avLst/>
          </a:prstGeom>
          <a:noFill/>
          <a:ln/>
        </p:spPr>
      </p:sp>
      <p:sp>
        <p:nvSpPr>
          <p:cNvPr id="5" name="Shape 2"/>
          <p:cNvSpPr/>
          <p:nvPr/>
        </p:nvSpPr>
        <p:spPr>
          <a:xfrm>
            <a:off x="4763" y="4763"/>
            <a:ext cx="9134475" cy="5133975"/>
          </a:xfrm>
          <a:prstGeom prst="rect">
            <a:avLst/>
          </a:prstGeom>
          <a:noFill/>
          <a:ln/>
        </p:spPr>
      </p:sp>
      <p:sp>
        <p:nvSpPr>
          <p:cNvPr id="6" name="Shape 3"/>
          <p:cNvSpPr/>
          <p:nvPr/>
        </p:nvSpPr>
        <p:spPr>
          <a:xfrm>
            <a:off x="390525" y="328613"/>
            <a:ext cx="8362950" cy="1030557"/>
          </a:xfrm>
          <a:prstGeom prst="rect">
            <a:avLst/>
          </a:prstGeom>
          <a:noFill/>
          <a:ln/>
        </p:spPr>
      </p:sp>
      <p:sp>
        <p:nvSpPr>
          <p:cNvPr id="7" name="Shape 4"/>
          <p:cNvSpPr/>
          <p:nvPr/>
        </p:nvSpPr>
        <p:spPr>
          <a:xfrm>
            <a:off x="390525" y="328613"/>
            <a:ext cx="8362950" cy="840057"/>
          </a:xfrm>
          <a:prstGeom prst="rect">
            <a:avLst/>
          </a:prstGeom>
          <a:noFill/>
          <a:ln/>
        </p:spPr>
      </p:sp>
      <p:sp>
        <p:nvSpPr>
          <p:cNvPr id="8" name="Shape 5"/>
          <p:cNvSpPr/>
          <p:nvPr/>
        </p:nvSpPr>
        <p:spPr>
          <a:xfrm>
            <a:off x="390525" y="328613"/>
            <a:ext cx="4248150" cy="840057"/>
          </a:xfrm>
          <a:prstGeom prst="rect">
            <a:avLst/>
          </a:prstGeom>
          <a:noFill/>
          <a:ln/>
        </p:spPr>
      </p:sp>
      <p:sp>
        <p:nvSpPr>
          <p:cNvPr id="9" name="Shape 6"/>
          <p:cNvSpPr/>
          <p:nvPr/>
        </p:nvSpPr>
        <p:spPr>
          <a:xfrm>
            <a:off x="390525" y="328613"/>
            <a:ext cx="995363" cy="195263"/>
          </a:xfrm>
          <a:prstGeom prst="roundRect">
            <a:avLst>
              <a:gd name="adj" fmla="val 627511"/>
            </a:avLst>
          </a:prstGeom>
          <a:solidFill>
            <a:srgbClr val="06B6D4">
              <a:alpha val="18000"/>
            </a:srgbClr>
          </a:solidFill>
          <a:ln w="4524">
            <a:solidFill>
              <a:srgbClr val="06B6D4">
                <a:alpha val="40000"/>
              </a:srgbClr>
            </a:solidFill>
            <a:prstDash val="solid"/>
          </a:ln>
        </p:spPr>
      </p:sp>
      <p:sp>
        <p:nvSpPr>
          <p:cNvPr id="10" name="Text 7"/>
          <p:cNvSpPr/>
          <p:nvPr/>
        </p:nvSpPr>
        <p:spPr>
          <a:xfrm>
            <a:off x="500063" y="371475"/>
            <a:ext cx="776288"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06B6D4">
                    <a:alpha val="99000"/>
                  </a:srgbClr>
                </a:solidFill>
                <a:latin typeface="Inter" pitchFamily="34" charset="0"/>
                <a:ea typeface="Inter" pitchFamily="34" charset="-122"/>
                <a:cs typeface="Inter" pitchFamily="34" charset="-120"/>
              </a:rPr>
              <a:t>SISR - PARTIE 5</a:t>
            </a:r>
            <a:endParaRPr lang="en-US" sz="677" dirty="0"/>
          </a:p>
        </p:txBody>
      </p:sp>
      <p:sp>
        <p:nvSpPr>
          <p:cNvPr id="11" name="Text 8"/>
          <p:cNvSpPr/>
          <p:nvPr/>
        </p:nvSpPr>
        <p:spPr>
          <a:xfrm>
            <a:off x="390525" y="647700"/>
            <a:ext cx="4248150" cy="328613"/>
          </a:xfrm>
          <a:prstGeom prst="rect">
            <a:avLst/>
          </a:prstGeom>
          <a:noFill/>
          <a:ln/>
        </p:spPr>
        <p:txBody>
          <a:bodyPr wrap="square" lIns="0" tIns="0" rIns="0" bIns="0" rtlCol="0" anchor="ctr"/>
          <a:lstStyle/>
          <a:p>
            <a:pPr algn="l" indent="0" marL="0">
              <a:lnSpc>
                <a:spcPts val="2437"/>
              </a:lnSpc>
              <a:buNone/>
            </a:pPr>
            <a:r>
              <a:rPr lang="en-US" sz="2034" b="1" spc="-20" kern="0" dirty="0">
                <a:solidFill>
                  <a:srgbClr val="F0F4FF">
                    <a:alpha val="99000"/>
                  </a:srgbClr>
                </a:solidFill>
                <a:latin typeface="Inter" pitchFamily="34" charset="0"/>
                <a:ea typeface="Inter" pitchFamily="34" charset="-122"/>
                <a:cs typeface="Inter" pitchFamily="34" charset="-120"/>
              </a:rPr>
              <a:t>Base de données &amp; Sauvegardes</a:t>
            </a:r>
            <a:endParaRPr lang="en-US" sz="2034" dirty="0"/>
          </a:p>
        </p:txBody>
      </p:sp>
      <p:sp>
        <p:nvSpPr>
          <p:cNvPr id="12" name="Shape 9"/>
          <p:cNvSpPr/>
          <p:nvPr/>
        </p:nvSpPr>
        <p:spPr>
          <a:xfrm>
            <a:off x="8391525" y="328613"/>
            <a:ext cx="361950" cy="242888"/>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01063" y="385763"/>
            <a:ext cx="142875"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08</a:t>
            </a:r>
            <a:endParaRPr lang="en-US" sz="784" dirty="0"/>
          </a:p>
        </p:txBody>
      </p:sp>
      <p:sp>
        <p:nvSpPr>
          <p:cNvPr id="14" name="Shape 11"/>
          <p:cNvSpPr/>
          <p:nvPr/>
        </p:nvSpPr>
        <p:spPr>
          <a:xfrm>
            <a:off x="390525" y="1359170"/>
            <a:ext cx="8362950" cy="1999226"/>
          </a:xfrm>
          <a:prstGeom prst="rect">
            <a:avLst/>
          </a:prstGeom>
          <a:noFill/>
          <a:ln/>
        </p:spPr>
      </p:sp>
      <p:sp>
        <p:nvSpPr>
          <p:cNvPr id="15" name="Shape 12"/>
          <p:cNvSpPr/>
          <p:nvPr/>
        </p:nvSpPr>
        <p:spPr>
          <a:xfrm>
            <a:off x="390525" y="1359170"/>
            <a:ext cx="4052888" cy="1999226"/>
          </a:xfrm>
          <a:prstGeom prst="roundRect">
            <a:avLst>
              <a:gd name="adj" fmla="val 8690"/>
            </a:avLst>
          </a:prstGeom>
          <a:solidFill>
            <a:srgbClr val="0F1623">
              <a:alpha val="70000"/>
            </a:srgbClr>
          </a:solidFill>
          <a:ln w="4524">
            <a:solidFill>
              <a:srgbClr val="1A2236"/>
            </a:solidFill>
            <a:prstDash val="solid"/>
          </a:ln>
        </p:spPr>
      </p:sp>
      <p:sp>
        <p:nvSpPr>
          <p:cNvPr id="16" name="Shape 13"/>
          <p:cNvSpPr/>
          <p:nvPr/>
        </p:nvSpPr>
        <p:spPr>
          <a:xfrm>
            <a:off x="585788" y="1554432"/>
            <a:ext cx="3662362" cy="233362"/>
          </a:xfrm>
          <a:prstGeom prst="rect">
            <a:avLst/>
          </a:prstGeom>
          <a:noFill/>
          <a:ln/>
        </p:spPr>
      </p:sp>
      <p:sp>
        <p:nvSpPr>
          <p:cNvPr id="17" name="Shape 14"/>
          <p:cNvSpPr/>
          <p:nvPr/>
        </p:nvSpPr>
        <p:spPr>
          <a:xfrm>
            <a:off x="585788" y="1554432"/>
            <a:ext cx="233362" cy="233362"/>
          </a:xfrm>
          <a:prstGeom prst="roundRect">
            <a:avLst>
              <a:gd name="adj" fmla="val 43102"/>
            </a:avLst>
          </a:prstGeom>
          <a:solidFill>
            <a:srgbClr val="06B6D4">
              <a:alpha val="18000"/>
            </a:srgbClr>
          </a:solidFill>
          <a:ln w="4524">
            <a:solidFill>
              <a:srgbClr val="06B6D4">
                <a:alpha val="40000"/>
              </a:srgbClr>
            </a:solidFill>
            <a:prstDash val="solid"/>
          </a:ln>
        </p:spPr>
      </p:sp>
      <p:sp>
        <p:nvSpPr>
          <p:cNvPr id="18" name="Text 15"/>
          <p:cNvSpPr/>
          <p:nvPr/>
        </p:nvSpPr>
        <p:spPr>
          <a:xfrm>
            <a:off x="702469" y="1604439"/>
            <a:ext cx="0" cy="114300"/>
          </a:xfrm>
          <a:prstGeom prst="rect">
            <a:avLst/>
          </a:prstGeom>
          <a:noFill/>
          <a:ln/>
        </p:spPr>
        <p:txBody>
          <a:bodyPr wrap="square" lIns="0" tIns="0" rIns="0" bIns="0" rtlCol="0" anchor="ctr"/>
          <a:lstStyle/>
          <a:p>
            <a:pPr algn="ctr" indent="0" marL="0">
              <a:lnSpc>
                <a:spcPts val="1035"/>
              </a:lnSpc>
              <a:buNone/>
            </a:pPr>
            <a:r>
              <a:rPr lang="en-US" sz="855" b="1" dirty="0">
                <a:solidFill>
                  <a:srgbClr val="06B6D4">
                    <a:alpha val="99000"/>
                  </a:srgbClr>
                </a:solidFill>
                <a:latin typeface="Inter" pitchFamily="34" charset="0"/>
                <a:ea typeface="Inter" pitchFamily="34" charset="-122"/>
                <a:cs typeface="Inter" pitchFamily="34" charset="-120"/>
              </a:rPr>
              <a:t>🗄️</a:t>
            </a:r>
            <a:endParaRPr lang="en-US" sz="855" dirty="0"/>
          </a:p>
        </p:txBody>
      </p:sp>
      <p:sp>
        <p:nvSpPr>
          <p:cNvPr id="19" name="Text 16"/>
          <p:cNvSpPr/>
          <p:nvPr/>
        </p:nvSpPr>
        <p:spPr>
          <a:xfrm>
            <a:off x="885825" y="1592532"/>
            <a:ext cx="1843088" cy="157163"/>
          </a:xfrm>
          <a:prstGeom prst="rect">
            <a:avLst/>
          </a:prstGeom>
          <a:noFill/>
          <a:ln/>
        </p:spPr>
        <p:txBody>
          <a:bodyPr wrap="square" lIns="0" tIns="0" rIns="0" bIns="0" rtlCol="0" anchor="ctr"/>
          <a:lstStyle/>
          <a:p>
            <a:pPr algn="l" indent="0" marL="0">
              <a:lnSpc>
                <a:spcPts val="1164"/>
              </a:lnSpc>
              <a:buNone/>
            </a:pPr>
            <a:r>
              <a:rPr lang="en-US" sz="962" b="1" dirty="0">
                <a:solidFill>
                  <a:srgbClr val="F0F4FF">
                    <a:alpha val="99000"/>
                  </a:srgbClr>
                </a:solidFill>
                <a:latin typeface="Inter" pitchFamily="34" charset="0"/>
                <a:ea typeface="Inter" pitchFamily="34" charset="-122"/>
                <a:cs typeface="Inter" pitchFamily="34" charset="-120"/>
              </a:rPr>
              <a:t>Principe de Moindre Privilège</a:t>
            </a:r>
            <a:endParaRPr lang="en-US" sz="962" dirty="0"/>
          </a:p>
        </p:txBody>
      </p:sp>
      <p:sp>
        <p:nvSpPr>
          <p:cNvPr id="20" name="Shape 17"/>
          <p:cNvSpPr/>
          <p:nvPr/>
        </p:nvSpPr>
        <p:spPr>
          <a:xfrm>
            <a:off x="585788" y="1850660"/>
            <a:ext cx="3662362" cy="369499"/>
          </a:xfrm>
          <a:prstGeom prst="rect">
            <a:avLst/>
          </a:prstGeom>
          <a:noFill/>
          <a:ln/>
        </p:spPr>
      </p:sp>
      <p:sp>
        <p:nvSpPr>
          <p:cNvPr id="21" name="Text 18"/>
          <p:cNvSpPr/>
          <p:nvPr/>
        </p:nvSpPr>
        <p:spPr>
          <a:xfrm>
            <a:off x="585788" y="1850660"/>
            <a:ext cx="3662362" cy="366713"/>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L'application web (PHP) ne se connecte </a:t>
            </a:r>
            <a:pPr algn="l" indent="0" marL="0">
              <a:lnSpc>
                <a:spcPts val="1368"/>
              </a:lnSpc>
              <a:buNone/>
            </a:pPr>
            <a:r>
              <a:rPr lang="en-US" sz="855" b="1" dirty="0">
                <a:solidFill>
                  <a:srgbClr val="5C6A82">
                    <a:alpha val="99000"/>
                  </a:srgbClr>
                </a:solidFill>
                <a:latin typeface="Inter" pitchFamily="34" charset="0"/>
                <a:ea typeface="Inter" pitchFamily="34" charset="-122"/>
                <a:cs typeface="Inter" pitchFamily="34" charset="-120"/>
              </a:rPr>
              <a:t>jamais</a:t>
            </a:r>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 en tant que root à</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MariaDB.</a:t>
            </a:r>
            <a:endParaRPr lang="en-US" sz="855" dirty="0"/>
          </a:p>
        </p:txBody>
      </p:sp>
      <p:sp>
        <p:nvSpPr>
          <p:cNvPr id="22" name="Shape 19"/>
          <p:cNvSpPr/>
          <p:nvPr/>
        </p:nvSpPr>
        <p:spPr>
          <a:xfrm>
            <a:off x="585788" y="2283023"/>
            <a:ext cx="3662362" cy="880110"/>
          </a:xfrm>
          <a:prstGeom prst="roundRect">
            <a:avLst>
              <a:gd name="adj" fmla="val 11429"/>
            </a:avLst>
          </a:prstGeom>
          <a:solidFill>
            <a:srgbClr val="0D1117"/>
          </a:solidFill>
          <a:ln w="4524">
            <a:solidFill>
              <a:srgbClr val="1A2236"/>
            </a:solidFill>
            <a:prstDash val="solid"/>
          </a:ln>
        </p:spPr>
      </p:sp>
      <p:sp>
        <p:nvSpPr>
          <p:cNvPr id="23" name="Text 20"/>
          <p:cNvSpPr/>
          <p:nvPr/>
        </p:nvSpPr>
        <p:spPr>
          <a:xfrm>
            <a:off x="685800" y="2424946"/>
            <a:ext cx="1662113" cy="628650"/>
          </a:xfrm>
          <a:prstGeom prst="rect">
            <a:avLst/>
          </a:prstGeom>
          <a:noFill/>
          <a:ln/>
        </p:spPr>
        <p:txBody>
          <a:bodyPr wrap="square" lIns="0" tIns="0" rIns="0" bIns="0" rtlCol="0" anchor="ctr"/>
          <a:lstStyle/>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CREATE DATABASE campus_it;</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CREATE USER 'app_campus'@'localhost' </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  IDENTIFIED BY '********';</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GRANT ALL PRIVILEGES ON campus_it.* </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  TO 'app_campus'@'localhost';</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FLUSH PRIVILEGES;</a:t>
            </a:r>
            <a:endParaRPr lang="en-US" sz="641" dirty="0"/>
          </a:p>
        </p:txBody>
      </p:sp>
      <p:sp>
        <p:nvSpPr>
          <p:cNvPr id="24" name="Shape 21"/>
          <p:cNvSpPr/>
          <p:nvPr/>
        </p:nvSpPr>
        <p:spPr>
          <a:xfrm>
            <a:off x="4700588" y="1359170"/>
            <a:ext cx="4052888" cy="1999226"/>
          </a:xfrm>
          <a:prstGeom prst="roundRect">
            <a:avLst>
              <a:gd name="adj" fmla="val 8690"/>
            </a:avLst>
          </a:prstGeom>
          <a:solidFill>
            <a:srgbClr val="0F1623">
              <a:alpha val="70000"/>
            </a:srgbClr>
          </a:solidFill>
          <a:ln w="4524">
            <a:solidFill>
              <a:srgbClr val="1A2236"/>
            </a:solidFill>
            <a:prstDash val="solid"/>
          </a:ln>
        </p:spPr>
      </p:sp>
      <p:sp>
        <p:nvSpPr>
          <p:cNvPr id="25" name="Shape 22"/>
          <p:cNvSpPr/>
          <p:nvPr/>
        </p:nvSpPr>
        <p:spPr>
          <a:xfrm>
            <a:off x="4895850" y="1554432"/>
            <a:ext cx="3662362" cy="233362"/>
          </a:xfrm>
          <a:prstGeom prst="rect">
            <a:avLst/>
          </a:prstGeom>
          <a:noFill/>
          <a:ln/>
        </p:spPr>
      </p:sp>
      <p:sp>
        <p:nvSpPr>
          <p:cNvPr id="26" name="Shape 23"/>
          <p:cNvSpPr/>
          <p:nvPr/>
        </p:nvSpPr>
        <p:spPr>
          <a:xfrm>
            <a:off x="4895850" y="1554432"/>
            <a:ext cx="233362" cy="233362"/>
          </a:xfrm>
          <a:prstGeom prst="roundRect">
            <a:avLst>
              <a:gd name="adj" fmla="val 43102"/>
            </a:avLst>
          </a:prstGeom>
          <a:solidFill>
            <a:srgbClr val="7C3AED">
              <a:alpha val="18000"/>
            </a:srgbClr>
          </a:solidFill>
          <a:ln w="4524">
            <a:solidFill>
              <a:srgbClr val="7C3AED">
                <a:alpha val="40000"/>
              </a:srgbClr>
            </a:solidFill>
            <a:prstDash val="solid"/>
          </a:ln>
        </p:spPr>
      </p:sp>
      <p:sp>
        <p:nvSpPr>
          <p:cNvPr id="27" name="Text 24"/>
          <p:cNvSpPr/>
          <p:nvPr/>
        </p:nvSpPr>
        <p:spPr>
          <a:xfrm>
            <a:off x="4955381" y="1604439"/>
            <a:ext cx="114300" cy="114300"/>
          </a:xfrm>
          <a:prstGeom prst="rect">
            <a:avLst/>
          </a:prstGeom>
          <a:noFill/>
          <a:ln/>
        </p:spPr>
        <p:txBody>
          <a:bodyPr wrap="square" lIns="0" tIns="0" rIns="0" bIns="0" rtlCol="0" anchor="ctr"/>
          <a:lstStyle/>
          <a:p>
            <a:pPr algn="ctr" indent="0" marL="0">
              <a:lnSpc>
                <a:spcPts val="1035"/>
              </a:lnSpc>
              <a:buNone/>
            </a:pPr>
            <a:r>
              <a:rPr lang="en-US" sz="855" b="1" dirty="0">
                <a:solidFill>
                  <a:srgbClr val="A78BFA">
                    <a:alpha val="99000"/>
                  </a:srgbClr>
                </a:solidFill>
                <a:latin typeface="Inter" pitchFamily="34" charset="0"/>
                <a:ea typeface="Inter" pitchFamily="34" charset="-122"/>
                <a:cs typeface="Inter" pitchFamily="34" charset="-120"/>
              </a:rPr>
              <a:t>💾</a:t>
            </a:r>
            <a:endParaRPr lang="en-US" sz="855" dirty="0"/>
          </a:p>
        </p:txBody>
      </p:sp>
      <p:sp>
        <p:nvSpPr>
          <p:cNvPr id="28" name="Text 25"/>
          <p:cNvSpPr/>
          <p:nvPr/>
        </p:nvSpPr>
        <p:spPr>
          <a:xfrm>
            <a:off x="5195888" y="1592532"/>
            <a:ext cx="1528763" cy="157163"/>
          </a:xfrm>
          <a:prstGeom prst="rect">
            <a:avLst/>
          </a:prstGeom>
          <a:noFill/>
          <a:ln/>
        </p:spPr>
        <p:txBody>
          <a:bodyPr wrap="square" lIns="0" tIns="0" rIns="0" bIns="0" rtlCol="0" anchor="ctr"/>
          <a:lstStyle/>
          <a:p>
            <a:pPr algn="l" indent="0" marL="0">
              <a:lnSpc>
                <a:spcPts val="1164"/>
              </a:lnSpc>
              <a:buNone/>
            </a:pPr>
            <a:r>
              <a:rPr lang="en-US" sz="962" b="1" dirty="0">
                <a:solidFill>
                  <a:srgbClr val="F0F4FF">
                    <a:alpha val="99000"/>
                  </a:srgbClr>
                </a:solidFill>
                <a:latin typeface="Inter" pitchFamily="34" charset="0"/>
                <a:ea typeface="Inter" pitchFamily="34" charset="-122"/>
                <a:cs typeface="Inter" pitchFamily="34" charset="-120"/>
              </a:rPr>
              <a:t>Politique de Sauvegarde</a:t>
            </a:r>
            <a:endParaRPr lang="en-US" sz="962" dirty="0"/>
          </a:p>
        </p:txBody>
      </p:sp>
      <p:sp>
        <p:nvSpPr>
          <p:cNvPr id="29" name="Shape 26"/>
          <p:cNvSpPr/>
          <p:nvPr/>
        </p:nvSpPr>
        <p:spPr>
          <a:xfrm>
            <a:off x="4895850" y="1849707"/>
            <a:ext cx="3662362" cy="219075"/>
          </a:xfrm>
          <a:prstGeom prst="rect">
            <a:avLst/>
          </a:prstGeom>
          <a:noFill/>
          <a:ln/>
        </p:spPr>
      </p:sp>
      <p:sp>
        <p:nvSpPr>
          <p:cNvPr id="30" name="Text 27"/>
          <p:cNvSpPr/>
          <p:nvPr/>
        </p:nvSpPr>
        <p:spPr>
          <a:xfrm>
            <a:off x="4895850" y="1849707"/>
            <a:ext cx="3662362" cy="185738"/>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Mise en place d'une double stratégie de backup (OS + Data).</a:t>
            </a:r>
            <a:endParaRPr lang="en-US" sz="855" dirty="0"/>
          </a:p>
        </p:txBody>
      </p:sp>
      <p:pic>
        <p:nvPicPr>
          <p:cNvPr id="31" name="Image 0" descr="preencoded.png">    </p:cNvPr>
          <p:cNvPicPr>
            <a:picLocks noChangeAspect="1"/>
          </p:cNvPicPr>
          <p:nvPr/>
        </p:nvPicPr>
        <p:blipFill>
          <a:blip r:embed="rId1"/>
          <a:srcRect l="0" r="0" t="0" b="0"/>
          <a:stretch/>
        </p:blipFill>
        <p:spPr>
          <a:xfrm>
            <a:off x="4895850" y="2130695"/>
            <a:ext cx="3662362" cy="276225"/>
          </a:xfrm>
          <a:prstGeom prst="rect">
            <a:avLst/>
          </a:prstGeom>
        </p:spPr>
      </p:pic>
      <p:sp>
        <p:nvSpPr>
          <p:cNvPr id="32" name="Shape 28"/>
          <p:cNvSpPr/>
          <p:nvPr/>
        </p:nvSpPr>
        <p:spPr>
          <a:xfrm>
            <a:off x="4895850" y="2468832"/>
            <a:ext cx="3662362" cy="542925"/>
          </a:xfrm>
          <a:prstGeom prst="rect">
            <a:avLst/>
          </a:prstGeom>
          <a:noFill/>
          <a:ln/>
        </p:spPr>
      </p:sp>
      <p:sp>
        <p:nvSpPr>
          <p:cNvPr id="33" name="Text 29"/>
          <p:cNvSpPr/>
          <p:nvPr/>
        </p:nvSpPr>
        <p:spPr>
          <a:xfrm>
            <a:off x="4895850" y="2473595"/>
            <a:ext cx="890588" cy="90488"/>
          </a:xfrm>
          <a:prstGeom prst="rect">
            <a:avLst/>
          </a:prstGeom>
          <a:noFill/>
          <a:ln/>
        </p:spPr>
        <p:txBody>
          <a:bodyPr wrap="square" lIns="0" tIns="0" rIns="0" bIns="0" rtlCol="0" anchor="ctr"/>
          <a:lstStyle/>
          <a:p>
            <a:pPr algn="l" indent="0" marL="0">
              <a:lnSpc>
                <a:spcPts val="690"/>
              </a:lnSpc>
              <a:buNone/>
            </a:pPr>
            <a:r>
              <a:rPr lang="en-US" sz="570" b="1" dirty="0">
                <a:solidFill>
                  <a:srgbClr val="F0F4FF">
                    <a:alpha val="99000"/>
                  </a:srgbClr>
                </a:solidFill>
                <a:latin typeface="Inter" pitchFamily="34" charset="0"/>
                <a:ea typeface="Inter" pitchFamily="34" charset="-122"/>
                <a:cs typeface="Inter" pitchFamily="34" charset="-120"/>
              </a:rPr>
              <a:t>2. Backup BDD (CRON) :</a:t>
            </a:r>
            <a:endParaRPr lang="en-US" sz="570" dirty="0"/>
          </a:p>
        </p:txBody>
      </p:sp>
      <p:sp>
        <p:nvSpPr>
          <p:cNvPr id="34" name="Shape 30"/>
          <p:cNvSpPr/>
          <p:nvPr/>
        </p:nvSpPr>
        <p:spPr>
          <a:xfrm>
            <a:off x="4895850" y="2587895"/>
            <a:ext cx="3662362" cy="423863"/>
          </a:xfrm>
          <a:prstGeom prst="roundRect">
            <a:avLst>
              <a:gd name="adj" fmla="val 23730"/>
            </a:avLst>
          </a:prstGeom>
          <a:solidFill>
            <a:srgbClr val="0D1117"/>
          </a:solidFill>
          <a:ln w="4524">
            <a:solidFill>
              <a:srgbClr val="1A2236"/>
            </a:solidFill>
            <a:prstDash val="solid"/>
          </a:ln>
        </p:spPr>
      </p:sp>
      <p:sp>
        <p:nvSpPr>
          <p:cNvPr id="35" name="Text 31"/>
          <p:cNvSpPr/>
          <p:nvPr/>
        </p:nvSpPr>
        <p:spPr>
          <a:xfrm>
            <a:off x="4995863" y="2692670"/>
            <a:ext cx="1328738" cy="214313"/>
          </a:xfrm>
          <a:prstGeom prst="rect">
            <a:avLst/>
          </a:prstGeom>
          <a:noFill/>
          <a:ln/>
        </p:spPr>
        <p:txBody>
          <a:bodyPr wrap="square" lIns="0" tIns="0" rIns="0" bIns="0" rtlCol="0" anchor="ctr"/>
          <a:lstStyle/>
          <a:p>
            <a:pPr algn="l" indent="0" marL="0">
              <a:lnSpc>
                <a:spcPts val="517"/>
              </a:lnSpc>
              <a:buNone/>
            </a:pPr>
            <a:r>
              <a:rPr lang="en-US" sz="427" dirty="0">
                <a:solidFill>
                  <a:srgbClr val="8B949E">
                    <a:alpha val="99000"/>
                  </a:srgbClr>
                </a:solidFill>
                <a:latin typeface="Inter" pitchFamily="34" charset="0"/>
                <a:ea typeface="Inter" pitchFamily="34" charset="-122"/>
                <a:cs typeface="Inter" pitchFamily="34" charset="-120"/>
              </a:rPr>
              <a:t># mysqldump tous les jours à 23h00</a:t>
            </a:r>
            <a:endParaRPr lang="en-US" sz="427" dirty="0"/>
          </a:p>
          <a:p>
            <a:pPr algn="l" indent="0" marL="0">
              <a:lnSpc>
                <a:spcPts val="517"/>
              </a:lnSpc>
              <a:buNone/>
            </a:pPr>
            <a:r>
              <a:rPr lang="en-US" sz="427" dirty="0">
                <a:solidFill>
                  <a:srgbClr val="A5D6FF">
                    <a:alpha val="99000"/>
                  </a:srgbClr>
                </a:solidFill>
                <a:latin typeface="Inter" pitchFamily="34" charset="0"/>
                <a:ea typeface="Inter" pitchFamily="34" charset="-122"/>
                <a:cs typeface="Inter" pitchFamily="34" charset="-120"/>
              </a:rPr>
              <a:t>0 23 * * * mysqldump -u root -p*** campus_it &gt; </a:t>
            </a:r>
            <a:endParaRPr lang="en-US" sz="427" dirty="0"/>
          </a:p>
          <a:p>
            <a:pPr algn="l" indent="0" marL="0">
              <a:lnSpc>
                <a:spcPts val="517"/>
              </a:lnSpc>
              <a:buNone/>
            </a:pPr>
            <a:r>
              <a:rPr lang="en-US" sz="427" dirty="0">
                <a:solidFill>
                  <a:srgbClr val="A5D6FF">
                    <a:alpha val="99000"/>
                  </a:srgbClr>
                </a:solidFill>
                <a:latin typeface="Inter" pitchFamily="34" charset="0"/>
                <a:ea typeface="Inter" pitchFamily="34" charset="-122"/>
                <a:cs typeface="Inter" pitchFamily="34" charset="-120"/>
              </a:rPr>
              <a:t>  /var/backups/mysql/campus_it_$(date +\%F).sql</a:t>
            </a:r>
            <a:endParaRPr lang="en-US" sz="427"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638147" y="-638178"/>
            <a:ext cx="2571750" cy="2571750"/>
          </a:xfrm>
          <a:prstGeom prst="roundRect">
            <a:avLst/>
          </a:prstGeom>
          <a:noFill/>
          <a:ln/>
        </p:spPr>
      </p:sp>
      <p:sp>
        <p:nvSpPr>
          <p:cNvPr id="5" name="Shape 2"/>
          <p:cNvSpPr/>
          <p:nvPr/>
        </p:nvSpPr>
        <p:spPr>
          <a:xfrm>
            <a:off x="4763" y="4762"/>
            <a:ext cx="9134476" cy="5133976"/>
          </a:xfrm>
          <a:prstGeom prst="rect">
            <a:avLst/>
          </a:prstGeom>
          <a:noFill/>
          <a:ln/>
        </p:spPr>
      </p:sp>
      <p:sp>
        <p:nvSpPr>
          <p:cNvPr id="6" name="Shape 3"/>
          <p:cNvSpPr/>
          <p:nvPr/>
        </p:nvSpPr>
        <p:spPr>
          <a:xfrm>
            <a:off x="390525" y="328614"/>
            <a:ext cx="8362951" cy="1030557"/>
          </a:xfrm>
          <a:prstGeom prst="rect">
            <a:avLst/>
          </a:prstGeom>
          <a:noFill/>
          <a:ln/>
        </p:spPr>
      </p:sp>
      <p:sp>
        <p:nvSpPr>
          <p:cNvPr id="7" name="Shape 4"/>
          <p:cNvSpPr/>
          <p:nvPr/>
        </p:nvSpPr>
        <p:spPr>
          <a:xfrm>
            <a:off x="390525" y="328614"/>
            <a:ext cx="8362951" cy="840057"/>
          </a:xfrm>
          <a:prstGeom prst="rect">
            <a:avLst/>
          </a:prstGeom>
          <a:noFill/>
          <a:ln/>
        </p:spPr>
      </p:sp>
      <p:sp>
        <p:nvSpPr>
          <p:cNvPr id="8" name="Shape 5"/>
          <p:cNvSpPr/>
          <p:nvPr/>
        </p:nvSpPr>
        <p:spPr>
          <a:xfrm>
            <a:off x="390525" y="328614"/>
            <a:ext cx="7229475" cy="840057"/>
          </a:xfrm>
          <a:prstGeom prst="rect">
            <a:avLst/>
          </a:prstGeom>
          <a:noFill/>
          <a:ln/>
        </p:spPr>
      </p:sp>
      <p:sp>
        <p:nvSpPr>
          <p:cNvPr id="9" name="Shape 6"/>
          <p:cNvSpPr/>
          <p:nvPr/>
        </p:nvSpPr>
        <p:spPr>
          <a:xfrm>
            <a:off x="390525" y="328614"/>
            <a:ext cx="995363" cy="195263"/>
          </a:xfrm>
          <a:prstGeom prst="roundRect">
            <a:avLst>
              <a:gd name="adj" fmla="val 627511"/>
            </a:avLst>
          </a:prstGeom>
          <a:solidFill>
            <a:srgbClr val="06B6D4">
              <a:alpha val="18000"/>
            </a:srgbClr>
          </a:solidFill>
          <a:ln w="4524">
            <a:solidFill>
              <a:srgbClr val="06B6D4">
                <a:alpha val="40000"/>
              </a:srgbClr>
            </a:solidFill>
            <a:prstDash val="solid"/>
          </a:ln>
        </p:spPr>
      </p:sp>
      <p:sp>
        <p:nvSpPr>
          <p:cNvPr id="10" name="Text 7"/>
          <p:cNvSpPr/>
          <p:nvPr/>
        </p:nvSpPr>
        <p:spPr>
          <a:xfrm>
            <a:off x="500063" y="371476"/>
            <a:ext cx="776288"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06B6D4">
                    <a:alpha val="99000"/>
                  </a:srgbClr>
                </a:solidFill>
                <a:latin typeface="Inter" pitchFamily="34" charset="0"/>
                <a:ea typeface="Inter" pitchFamily="34" charset="-122"/>
                <a:cs typeface="Inter" pitchFamily="34" charset="-120"/>
              </a:rPr>
              <a:t>SISR - PARTIE 6</a:t>
            </a:r>
            <a:endParaRPr lang="en-US" sz="677" dirty="0"/>
          </a:p>
        </p:txBody>
      </p:sp>
      <p:sp>
        <p:nvSpPr>
          <p:cNvPr id="11" name="Text 8"/>
          <p:cNvSpPr/>
          <p:nvPr/>
        </p:nvSpPr>
        <p:spPr>
          <a:xfrm>
            <a:off x="390525" y="647701"/>
            <a:ext cx="7229475" cy="328613"/>
          </a:xfrm>
          <a:prstGeom prst="rect">
            <a:avLst/>
          </a:prstGeom>
          <a:noFill/>
          <a:ln/>
        </p:spPr>
        <p:txBody>
          <a:bodyPr wrap="square" lIns="0" tIns="0" rIns="0" bIns="0" rtlCol="0" anchor="ctr"/>
          <a:lstStyle/>
          <a:p>
            <a:pPr algn="l" indent="0" marL="0">
              <a:lnSpc>
                <a:spcPts val="2437"/>
              </a:lnSpc>
              <a:buNone/>
            </a:pPr>
            <a:r>
              <a:rPr lang="en-US" sz="2023" b="1" spc="-20" kern="0" dirty="0">
                <a:solidFill>
                  <a:srgbClr val="F0F4FF">
                    <a:alpha val="99000"/>
                  </a:srgbClr>
                </a:solidFill>
                <a:latin typeface="Inter" pitchFamily="34" charset="0"/>
                <a:ea typeface="Inter" pitchFamily="34" charset="-122"/>
                <a:cs typeface="Inter" pitchFamily="34" charset="-120"/>
              </a:rPr>
              <a:t>Analyse Comparative Financière (On-Premise vs Cloud)</a:t>
            </a:r>
            <a:endParaRPr lang="en-US" sz="2023" dirty="0"/>
          </a:p>
        </p:txBody>
      </p:sp>
      <p:sp>
        <p:nvSpPr>
          <p:cNvPr id="12" name="Shape 9"/>
          <p:cNvSpPr/>
          <p:nvPr/>
        </p:nvSpPr>
        <p:spPr>
          <a:xfrm>
            <a:off x="8391274" y="328613"/>
            <a:ext cx="362199" cy="242888"/>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00811" y="385763"/>
            <a:ext cx="143124"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09</a:t>
            </a:r>
            <a:endParaRPr lang="en-US" sz="784" dirty="0"/>
          </a:p>
        </p:txBody>
      </p:sp>
      <p:sp>
        <p:nvSpPr>
          <p:cNvPr id="14" name="Shape 11"/>
          <p:cNvSpPr/>
          <p:nvPr/>
        </p:nvSpPr>
        <p:spPr>
          <a:xfrm>
            <a:off x="390525" y="1359172"/>
            <a:ext cx="8362951" cy="311420"/>
          </a:xfrm>
          <a:prstGeom prst="rect">
            <a:avLst/>
          </a:prstGeom>
          <a:noFill/>
          <a:ln/>
        </p:spPr>
      </p:sp>
      <p:sp>
        <p:nvSpPr>
          <p:cNvPr id="15" name="Shape 12"/>
          <p:cNvSpPr/>
          <p:nvPr/>
        </p:nvSpPr>
        <p:spPr>
          <a:xfrm>
            <a:off x="390525" y="1354407"/>
            <a:ext cx="8362951" cy="185738"/>
          </a:xfrm>
          <a:prstGeom prst="rect">
            <a:avLst/>
          </a:prstGeom>
          <a:noFill/>
          <a:ln/>
        </p:spPr>
      </p:sp>
      <p:sp>
        <p:nvSpPr>
          <p:cNvPr id="16" name="Text 13"/>
          <p:cNvSpPr/>
          <p:nvPr/>
        </p:nvSpPr>
        <p:spPr>
          <a:xfrm>
            <a:off x="390525" y="1354407"/>
            <a:ext cx="8038794" cy="185738"/>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Réponse au cahier des charges : Le choix de l'infrastructure impacte l'investissement initial (CAPEX) et les coûts de fonctionnement réguliers (OPEX).</a:t>
            </a:r>
            <a:endParaRPr lang="en-US" sz="855" dirty="0"/>
          </a:p>
        </p:txBody>
      </p:sp>
      <p:sp>
        <p:nvSpPr>
          <p:cNvPr id="17" name="Shape 14"/>
          <p:cNvSpPr/>
          <p:nvPr/>
        </p:nvSpPr>
        <p:spPr>
          <a:xfrm>
            <a:off x="390525" y="3880393"/>
            <a:ext cx="8362951" cy="304800"/>
          </a:xfrm>
          <a:prstGeom prst="rect">
            <a:avLst/>
          </a:prstGeom>
          <a:noFill/>
          <a:ln/>
        </p:spPr>
      </p:sp>
      <p:sp>
        <p:nvSpPr>
          <p:cNvPr id="18" name="Shape 15"/>
          <p:cNvSpPr/>
          <p:nvPr/>
        </p:nvSpPr>
        <p:spPr>
          <a:xfrm>
            <a:off x="390525" y="3942306"/>
            <a:ext cx="8362951" cy="147638"/>
          </a:xfrm>
          <a:prstGeom prst="rect">
            <a:avLst/>
          </a:prstGeom>
          <a:noFill/>
          <a:ln/>
        </p:spPr>
      </p:sp>
      <p:sp>
        <p:nvSpPr>
          <p:cNvPr id="19" name="Text 16"/>
          <p:cNvSpPr/>
          <p:nvPr/>
        </p:nvSpPr>
        <p:spPr>
          <a:xfrm>
            <a:off x="3152775" y="3942306"/>
            <a:ext cx="5600700" cy="147638"/>
          </a:xfrm>
          <a:prstGeom prst="rect">
            <a:avLst/>
          </a:prstGeom>
          <a:noFill/>
          <a:ln/>
        </p:spPr>
        <p:txBody>
          <a:bodyPr wrap="square" lIns="0" tIns="0" rIns="0" bIns="0" rtlCol="0" anchor="ctr"/>
          <a:lstStyle/>
          <a:p>
            <a:pPr algn="r" indent="0" marL="0">
              <a:lnSpc>
                <a:spcPts val="1083"/>
              </a:lnSpc>
              <a:buNone/>
            </a:pPr>
            <a:r>
              <a:rPr lang="en-US" sz="677" i="1" dirty="0">
                <a:solidFill>
                  <a:srgbClr val="5C6A82">
                    <a:alpha val="99000"/>
                  </a:srgbClr>
                </a:solidFill>
                <a:latin typeface="Inter" pitchFamily="34" charset="0"/>
                <a:ea typeface="Inter" pitchFamily="34" charset="-122"/>
                <a:cs typeface="Inter" pitchFamily="34" charset="-120"/>
              </a:rPr>
              <a:t>Conclusion : Notre Mini PC Intel N150 offre une solution d'auto-hébergement écologique, totalement maîtrisée et gratuite à l'usage.</a:t>
            </a:r>
            <a:endParaRPr lang="en-US" sz="677" dirty="0"/>
          </a:p>
        </p:txBody>
      </p:sp>
      <p:sp>
        <p:nvSpPr>
          <p:cNvPr id="20" name="Shape 17"/>
          <p:cNvSpPr/>
          <p:nvPr/>
        </p:nvSpPr>
        <p:spPr>
          <a:xfrm>
            <a:off x="390525" y="1670589"/>
            <a:ext cx="8362951" cy="2212181"/>
          </a:xfrm>
          <a:prstGeom prst="roundRect">
            <a:avLst>
              <a:gd name="adj" fmla="val 7854"/>
            </a:avLst>
          </a:prstGeom>
          <a:solidFill>
            <a:srgbClr val="0F1623">
              <a:alpha val="70000"/>
            </a:srgbClr>
          </a:solidFill>
          <a:ln w="4524">
            <a:solidFill>
              <a:srgbClr val="1A2236"/>
            </a:solidFill>
            <a:prstDash val="solid"/>
          </a:ln>
        </p:spPr>
      </p:sp>
      <p:sp>
        <p:nvSpPr>
          <p:cNvPr id="21" name="Shape 18"/>
          <p:cNvSpPr/>
          <p:nvPr/>
        </p:nvSpPr>
        <p:spPr>
          <a:xfrm>
            <a:off x="395288" y="1675352"/>
            <a:ext cx="8353426" cy="2202656"/>
          </a:xfrm>
          <a:prstGeom prst="rect">
            <a:avLst/>
          </a:prstGeom>
          <a:noFill/>
          <a:ln/>
        </p:spPr>
      </p:sp>
      <p:sp>
        <p:nvSpPr>
          <p:cNvPr id="22" name="Shape 19"/>
          <p:cNvSpPr/>
          <p:nvPr/>
        </p:nvSpPr>
        <p:spPr>
          <a:xfrm>
            <a:off x="404813" y="1675352"/>
            <a:ext cx="8343900" cy="350044"/>
          </a:xfrm>
          <a:prstGeom prst="rect">
            <a:avLst/>
          </a:prstGeom>
          <a:solidFill>
            <a:srgbClr val="0F1623">
              <a:alpha val="80000"/>
            </a:srgbClr>
          </a:solidFill>
          <a:ln/>
        </p:spPr>
      </p:sp>
      <p:sp>
        <p:nvSpPr>
          <p:cNvPr id="23" name="Shape 20"/>
          <p:cNvSpPr/>
          <p:nvPr/>
        </p:nvSpPr>
        <p:spPr>
          <a:xfrm>
            <a:off x="404813" y="1675352"/>
            <a:ext cx="8343900" cy="350044"/>
          </a:xfrm>
          <a:prstGeom prst="rect">
            <a:avLst/>
          </a:prstGeom>
          <a:noFill/>
          <a:ln/>
        </p:spPr>
      </p:sp>
      <p:pic>
        <p:nvPicPr>
          <p:cNvPr id="24" name="Image 0" descr="preencoded.png">    </p:cNvPr>
          <p:cNvPicPr>
            <a:picLocks noChangeAspect="1"/>
          </p:cNvPicPr>
          <p:nvPr/>
        </p:nvPicPr>
        <p:blipFill>
          <a:blip r:embed="rId1"/>
          <a:srcRect l="0" r="0" t="0" b="0"/>
          <a:stretch/>
        </p:blipFill>
        <p:spPr>
          <a:xfrm>
            <a:off x="404813" y="1675352"/>
            <a:ext cx="2085975" cy="350044"/>
          </a:xfrm>
          <a:prstGeom prst="rect">
            <a:avLst/>
          </a:prstGeom>
        </p:spPr>
      </p:pic>
      <p:pic>
        <p:nvPicPr>
          <p:cNvPr id="25" name="Image 1" descr="preencoded.png">    </p:cNvPr>
          <p:cNvPicPr>
            <a:picLocks noChangeAspect="1"/>
          </p:cNvPicPr>
          <p:nvPr/>
        </p:nvPicPr>
        <p:blipFill>
          <a:blip r:embed="rId2"/>
          <a:srcRect l="0" r="0" t="0" b="0"/>
          <a:stretch/>
        </p:blipFill>
        <p:spPr>
          <a:xfrm>
            <a:off x="2490788" y="1675352"/>
            <a:ext cx="3128963" cy="347663"/>
          </a:xfrm>
          <a:prstGeom prst="rect">
            <a:avLst/>
          </a:prstGeom>
        </p:spPr>
      </p:pic>
      <p:pic>
        <p:nvPicPr>
          <p:cNvPr id="26" name="Image 2" descr="preencoded.png">    </p:cNvPr>
          <p:cNvPicPr>
            <a:picLocks noChangeAspect="1"/>
          </p:cNvPicPr>
          <p:nvPr/>
        </p:nvPicPr>
        <p:blipFill>
          <a:blip r:embed="rId3"/>
          <a:srcRect l="0" r="0" t="0" b="0"/>
          <a:stretch/>
        </p:blipFill>
        <p:spPr>
          <a:xfrm>
            <a:off x="5619750" y="1675352"/>
            <a:ext cx="3128963" cy="347663"/>
          </a:xfrm>
          <a:prstGeom prst="rect">
            <a:avLst/>
          </a:prstGeom>
        </p:spPr>
      </p:pic>
      <p:sp>
        <p:nvSpPr>
          <p:cNvPr id="27" name="Shape 21"/>
          <p:cNvSpPr/>
          <p:nvPr/>
        </p:nvSpPr>
        <p:spPr>
          <a:xfrm>
            <a:off x="404813" y="2025396"/>
            <a:ext cx="8343900" cy="1852612"/>
          </a:xfrm>
          <a:prstGeom prst="rect">
            <a:avLst/>
          </a:prstGeom>
          <a:noFill/>
          <a:ln/>
        </p:spPr>
      </p:sp>
      <p:sp>
        <p:nvSpPr>
          <p:cNvPr id="28" name="Shape 22"/>
          <p:cNvSpPr/>
          <p:nvPr/>
        </p:nvSpPr>
        <p:spPr>
          <a:xfrm>
            <a:off x="404813" y="2025396"/>
            <a:ext cx="8343900" cy="309563"/>
          </a:xfrm>
          <a:prstGeom prst="rect">
            <a:avLst/>
          </a:prstGeom>
          <a:noFill/>
          <a:ln/>
        </p:spPr>
      </p:sp>
      <p:pic>
        <p:nvPicPr>
          <p:cNvPr id="29" name="Image 3" descr="preencoded.png">    </p:cNvPr>
          <p:cNvPicPr>
            <a:picLocks noChangeAspect="1"/>
          </p:cNvPicPr>
          <p:nvPr/>
        </p:nvPicPr>
        <p:blipFill>
          <a:blip r:embed="rId4"/>
          <a:srcRect l="0" r="0" t="0" b="0"/>
          <a:stretch/>
        </p:blipFill>
        <p:spPr>
          <a:xfrm>
            <a:off x="404813" y="2025396"/>
            <a:ext cx="2085975" cy="309563"/>
          </a:xfrm>
          <a:prstGeom prst="rect">
            <a:avLst/>
          </a:prstGeom>
        </p:spPr>
      </p:pic>
      <p:pic>
        <p:nvPicPr>
          <p:cNvPr id="30" name="Image 4" descr="preencoded.png">    </p:cNvPr>
          <p:cNvPicPr>
            <a:picLocks noChangeAspect="1"/>
          </p:cNvPicPr>
          <p:nvPr/>
        </p:nvPicPr>
        <p:blipFill>
          <a:blip r:embed="rId5"/>
          <a:srcRect l="0" r="0" t="0" b="0"/>
          <a:stretch/>
        </p:blipFill>
        <p:spPr>
          <a:xfrm>
            <a:off x="2490788" y="2025396"/>
            <a:ext cx="3128963" cy="309563"/>
          </a:xfrm>
          <a:prstGeom prst="rect">
            <a:avLst/>
          </a:prstGeom>
        </p:spPr>
      </p:pic>
      <p:pic>
        <p:nvPicPr>
          <p:cNvPr id="31" name="Image 5" descr="preencoded.png">    </p:cNvPr>
          <p:cNvPicPr>
            <a:picLocks noChangeAspect="1"/>
          </p:cNvPicPr>
          <p:nvPr/>
        </p:nvPicPr>
        <p:blipFill>
          <a:blip r:embed="rId6"/>
          <a:srcRect l="0" r="0" t="0" b="0"/>
          <a:stretch/>
        </p:blipFill>
        <p:spPr>
          <a:xfrm>
            <a:off x="5619750" y="2025396"/>
            <a:ext cx="3128963" cy="309563"/>
          </a:xfrm>
          <a:prstGeom prst="rect">
            <a:avLst/>
          </a:prstGeom>
        </p:spPr>
      </p:pic>
      <p:sp>
        <p:nvSpPr>
          <p:cNvPr id="32" name="Shape 23"/>
          <p:cNvSpPr/>
          <p:nvPr/>
        </p:nvSpPr>
        <p:spPr>
          <a:xfrm>
            <a:off x="404813" y="2334958"/>
            <a:ext cx="8343900" cy="309563"/>
          </a:xfrm>
          <a:prstGeom prst="rect">
            <a:avLst/>
          </a:prstGeom>
          <a:noFill/>
          <a:ln/>
        </p:spPr>
      </p:sp>
      <p:pic>
        <p:nvPicPr>
          <p:cNvPr id="33" name="Image 6" descr="preencoded.png">    </p:cNvPr>
          <p:cNvPicPr>
            <a:picLocks noChangeAspect="1"/>
          </p:cNvPicPr>
          <p:nvPr/>
        </p:nvPicPr>
        <p:blipFill>
          <a:blip r:embed="rId7"/>
          <a:srcRect l="0" r="0" t="0" b="0"/>
          <a:stretch/>
        </p:blipFill>
        <p:spPr>
          <a:xfrm>
            <a:off x="404813" y="2334958"/>
            <a:ext cx="2085975" cy="309563"/>
          </a:xfrm>
          <a:prstGeom prst="rect">
            <a:avLst/>
          </a:prstGeom>
        </p:spPr>
      </p:pic>
      <p:pic>
        <p:nvPicPr>
          <p:cNvPr id="34" name="Image 7" descr="preencoded.png">    </p:cNvPr>
          <p:cNvPicPr>
            <a:picLocks noChangeAspect="1"/>
          </p:cNvPicPr>
          <p:nvPr/>
        </p:nvPicPr>
        <p:blipFill>
          <a:blip r:embed="rId8"/>
          <a:srcRect l="0" r="0" t="0" b="0"/>
          <a:stretch/>
        </p:blipFill>
        <p:spPr>
          <a:xfrm>
            <a:off x="2490788" y="2334958"/>
            <a:ext cx="3128963" cy="309563"/>
          </a:xfrm>
          <a:prstGeom prst="rect">
            <a:avLst/>
          </a:prstGeom>
        </p:spPr>
      </p:pic>
      <p:pic>
        <p:nvPicPr>
          <p:cNvPr id="35" name="Image 8" descr="preencoded.png">    </p:cNvPr>
          <p:cNvPicPr>
            <a:picLocks noChangeAspect="1"/>
          </p:cNvPicPr>
          <p:nvPr/>
        </p:nvPicPr>
        <p:blipFill>
          <a:blip r:embed="rId9"/>
          <a:srcRect l="0" r="0" t="0" b="0"/>
          <a:stretch/>
        </p:blipFill>
        <p:spPr>
          <a:xfrm>
            <a:off x="5619750" y="2334958"/>
            <a:ext cx="3128963" cy="309563"/>
          </a:xfrm>
          <a:prstGeom prst="rect">
            <a:avLst/>
          </a:prstGeom>
        </p:spPr>
      </p:pic>
      <p:sp>
        <p:nvSpPr>
          <p:cNvPr id="36" name="Shape 24"/>
          <p:cNvSpPr/>
          <p:nvPr/>
        </p:nvSpPr>
        <p:spPr>
          <a:xfrm>
            <a:off x="404813" y="2644521"/>
            <a:ext cx="8343900" cy="309563"/>
          </a:xfrm>
          <a:prstGeom prst="rect">
            <a:avLst/>
          </a:prstGeom>
          <a:noFill/>
          <a:ln/>
        </p:spPr>
      </p:sp>
      <p:pic>
        <p:nvPicPr>
          <p:cNvPr id="37" name="Image 9" descr="preencoded.png">    </p:cNvPr>
          <p:cNvPicPr>
            <a:picLocks noChangeAspect="1"/>
          </p:cNvPicPr>
          <p:nvPr/>
        </p:nvPicPr>
        <p:blipFill>
          <a:blip r:embed="rId10"/>
          <a:srcRect l="0" r="0" t="0" b="0"/>
          <a:stretch/>
        </p:blipFill>
        <p:spPr>
          <a:xfrm>
            <a:off x="404813" y="2644521"/>
            <a:ext cx="2085975" cy="309563"/>
          </a:xfrm>
          <a:prstGeom prst="rect">
            <a:avLst/>
          </a:prstGeom>
        </p:spPr>
      </p:pic>
      <p:pic>
        <p:nvPicPr>
          <p:cNvPr id="38" name="Image 10" descr="preencoded.png">    </p:cNvPr>
          <p:cNvPicPr>
            <a:picLocks noChangeAspect="1"/>
          </p:cNvPicPr>
          <p:nvPr/>
        </p:nvPicPr>
        <p:blipFill>
          <a:blip r:embed="rId11"/>
          <a:srcRect l="0" r="0" t="0" b="0"/>
          <a:stretch/>
        </p:blipFill>
        <p:spPr>
          <a:xfrm>
            <a:off x="2490788" y="2644521"/>
            <a:ext cx="3128963" cy="309563"/>
          </a:xfrm>
          <a:prstGeom prst="rect">
            <a:avLst/>
          </a:prstGeom>
        </p:spPr>
      </p:pic>
      <p:pic>
        <p:nvPicPr>
          <p:cNvPr id="39" name="Image 11" descr="preencoded.png">    </p:cNvPr>
          <p:cNvPicPr>
            <a:picLocks noChangeAspect="1"/>
          </p:cNvPicPr>
          <p:nvPr/>
        </p:nvPicPr>
        <p:blipFill>
          <a:blip r:embed="rId12"/>
          <a:srcRect l="0" r="0" t="0" b="0"/>
          <a:stretch/>
        </p:blipFill>
        <p:spPr>
          <a:xfrm>
            <a:off x="5619750" y="2644521"/>
            <a:ext cx="3128963" cy="309563"/>
          </a:xfrm>
          <a:prstGeom prst="rect">
            <a:avLst/>
          </a:prstGeom>
        </p:spPr>
      </p:pic>
      <p:sp>
        <p:nvSpPr>
          <p:cNvPr id="40" name="Shape 25"/>
          <p:cNvSpPr/>
          <p:nvPr/>
        </p:nvSpPr>
        <p:spPr>
          <a:xfrm>
            <a:off x="404813" y="2954083"/>
            <a:ext cx="8343900" cy="309563"/>
          </a:xfrm>
          <a:prstGeom prst="rect">
            <a:avLst/>
          </a:prstGeom>
          <a:noFill/>
          <a:ln/>
        </p:spPr>
      </p:sp>
      <p:pic>
        <p:nvPicPr>
          <p:cNvPr id="41" name="Image 12" descr="preencoded.png">    </p:cNvPr>
          <p:cNvPicPr>
            <a:picLocks noChangeAspect="1"/>
          </p:cNvPicPr>
          <p:nvPr/>
        </p:nvPicPr>
        <p:blipFill>
          <a:blip r:embed="rId13"/>
          <a:srcRect l="0" r="0" t="0" b="0"/>
          <a:stretch/>
        </p:blipFill>
        <p:spPr>
          <a:xfrm>
            <a:off x="404813" y="2954083"/>
            <a:ext cx="2085975" cy="309563"/>
          </a:xfrm>
          <a:prstGeom prst="rect">
            <a:avLst/>
          </a:prstGeom>
        </p:spPr>
      </p:pic>
      <p:pic>
        <p:nvPicPr>
          <p:cNvPr id="42" name="Image 13" descr="preencoded.png">    </p:cNvPr>
          <p:cNvPicPr>
            <a:picLocks noChangeAspect="1"/>
          </p:cNvPicPr>
          <p:nvPr/>
        </p:nvPicPr>
        <p:blipFill>
          <a:blip r:embed="rId14"/>
          <a:srcRect l="0" r="0" t="0" b="0"/>
          <a:stretch/>
        </p:blipFill>
        <p:spPr>
          <a:xfrm>
            <a:off x="2490788" y="2954083"/>
            <a:ext cx="3128963" cy="309563"/>
          </a:xfrm>
          <a:prstGeom prst="rect">
            <a:avLst/>
          </a:prstGeom>
        </p:spPr>
      </p:pic>
      <p:pic>
        <p:nvPicPr>
          <p:cNvPr id="43" name="Image 14" descr="preencoded.png">    </p:cNvPr>
          <p:cNvPicPr>
            <a:picLocks noChangeAspect="1"/>
          </p:cNvPicPr>
          <p:nvPr/>
        </p:nvPicPr>
        <p:blipFill>
          <a:blip r:embed="rId15"/>
          <a:srcRect l="0" r="0" t="0" b="0"/>
          <a:stretch/>
        </p:blipFill>
        <p:spPr>
          <a:xfrm>
            <a:off x="5619750" y="2954083"/>
            <a:ext cx="3128963" cy="309563"/>
          </a:xfrm>
          <a:prstGeom prst="rect">
            <a:avLst/>
          </a:prstGeom>
        </p:spPr>
      </p:pic>
      <p:sp>
        <p:nvSpPr>
          <p:cNvPr id="44" name="Shape 26"/>
          <p:cNvSpPr/>
          <p:nvPr/>
        </p:nvSpPr>
        <p:spPr>
          <a:xfrm>
            <a:off x="404813" y="3263646"/>
            <a:ext cx="8343900" cy="309563"/>
          </a:xfrm>
          <a:prstGeom prst="rect">
            <a:avLst/>
          </a:prstGeom>
          <a:noFill/>
          <a:ln/>
        </p:spPr>
      </p:sp>
      <p:pic>
        <p:nvPicPr>
          <p:cNvPr id="45" name="Image 15" descr="preencoded.png">    </p:cNvPr>
          <p:cNvPicPr>
            <a:picLocks noChangeAspect="1"/>
          </p:cNvPicPr>
          <p:nvPr/>
        </p:nvPicPr>
        <p:blipFill>
          <a:blip r:embed="rId16"/>
          <a:srcRect l="0" r="0" t="0" b="0"/>
          <a:stretch/>
        </p:blipFill>
        <p:spPr>
          <a:xfrm>
            <a:off x="404813" y="3263646"/>
            <a:ext cx="2085975" cy="309563"/>
          </a:xfrm>
          <a:prstGeom prst="rect">
            <a:avLst/>
          </a:prstGeom>
        </p:spPr>
      </p:pic>
      <p:pic>
        <p:nvPicPr>
          <p:cNvPr id="46" name="Image 16" descr="preencoded.png">    </p:cNvPr>
          <p:cNvPicPr>
            <a:picLocks noChangeAspect="1"/>
          </p:cNvPicPr>
          <p:nvPr/>
        </p:nvPicPr>
        <p:blipFill>
          <a:blip r:embed="rId17"/>
          <a:srcRect l="0" r="0" t="0" b="0"/>
          <a:stretch/>
        </p:blipFill>
        <p:spPr>
          <a:xfrm>
            <a:off x="2490788" y="3263646"/>
            <a:ext cx="3128963" cy="309563"/>
          </a:xfrm>
          <a:prstGeom prst="rect">
            <a:avLst/>
          </a:prstGeom>
        </p:spPr>
      </p:pic>
      <p:pic>
        <p:nvPicPr>
          <p:cNvPr id="47" name="Image 17" descr="preencoded.png">    </p:cNvPr>
          <p:cNvPicPr>
            <a:picLocks noChangeAspect="1"/>
          </p:cNvPicPr>
          <p:nvPr/>
        </p:nvPicPr>
        <p:blipFill>
          <a:blip r:embed="rId18"/>
          <a:srcRect l="0" r="0" t="0" b="0"/>
          <a:stretch/>
        </p:blipFill>
        <p:spPr>
          <a:xfrm>
            <a:off x="5619750" y="3263646"/>
            <a:ext cx="3128963" cy="309563"/>
          </a:xfrm>
          <a:prstGeom prst="rect">
            <a:avLst/>
          </a:prstGeom>
        </p:spPr>
      </p:pic>
      <p:pic>
        <p:nvPicPr>
          <p:cNvPr id="48" name="Image 18" descr="preencoded.png">    </p:cNvPr>
          <p:cNvPicPr>
            <a:picLocks noChangeAspect="1"/>
          </p:cNvPicPr>
          <p:nvPr/>
        </p:nvPicPr>
        <p:blipFill>
          <a:blip r:embed="rId19"/>
          <a:srcRect l="0" r="57" t="0" b="0"/>
          <a:stretch/>
        </p:blipFill>
        <p:spPr>
          <a:xfrm>
            <a:off x="385763" y="3573208"/>
            <a:ext cx="8358188" cy="3048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6567497" y="2566985"/>
            <a:ext cx="3214688" cy="3214688"/>
          </a:xfrm>
          <a:prstGeom prst="roundRect">
            <a:avLst/>
          </a:prstGeom>
          <a:solidFill>
            <a:srgbClr val="7C3AED">
              <a:alpha val="20000"/>
            </a:srgbClr>
          </a:solidFill>
          <a:ln/>
        </p:spPr>
      </p:sp>
      <p:sp>
        <p:nvSpPr>
          <p:cNvPr id="5" name="Shape 2"/>
          <p:cNvSpPr/>
          <p:nvPr/>
        </p:nvSpPr>
        <p:spPr>
          <a:xfrm>
            <a:off x="4763" y="4763"/>
            <a:ext cx="9134475" cy="5133975"/>
          </a:xfrm>
          <a:prstGeom prst="rect">
            <a:avLst/>
          </a:prstGeom>
          <a:noFill/>
          <a:ln/>
        </p:spPr>
      </p:sp>
      <p:sp>
        <p:nvSpPr>
          <p:cNvPr id="6" name="Shape 3"/>
          <p:cNvSpPr/>
          <p:nvPr/>
        </p:nvSpPr>
        <p:spPr>
          <a:xfrm>
            <a:off x="390525" y="328613"/>
            <a:ext cx="8362951" cy="1030557"/>
          </a:xfrm>
          <a:prstGeom prst="rect">
            <a:avLst/>
          </a:prstGeom>
          <a:noFill/>
          <a:ln/>
        </p:spPr>
      </p:sp>
      <p:sp>
        <p:nvSpPr>
          <p:cNvPr id="7" name="Shape 4"/>
          <p:cNvSpPr/>
          <p:nvPr/>
        </p:nvSpPr>
        <p:spPr>
          <a:xfrm>
            <a:off x="390525" y="328613"/>
            <a:ext cx="8362951" cy="840057"/>
          </a:xfrm>
          <a:prstGeom prst="rect">
            <a:avLst/>
          </a:prstGeom>
          <a:noFill/>
          <a:ln/>
        </p:spPr>
      </p:sp>
      <p:sp>
        <p:nvSpPr>
          <p:cNvPr id="8" name="Shape 5"/>
          <p:cNvSpPr/>
          <p:nvPr/>
        </p:nvSpPr>
        <p:spPr>
          <a:xfrm>
            <a:off x="390525" y="328613"/>
            <a:ext cx="4643438" cy="840057"/>
          </a:xfrm>
          <a:prstGeom prst="rect">
            <a:avLst/>
          </a:prstGeom>
          <a:noFill/>
          <a:ln/>
        </p:spPr>
      </p:sp>
      <p:sp>
        <p:nvSpPr>
          <p:cNvPr id="9" name="Shape 6"/>
          <p:cNvSpPr/>
          <p:nvPr/>
        </p:nvSpPr>
        <p:spPr>
          <a:xfrm>
            <a:off x="390525" y="328613"/>
            <a:ext cx="1042988" cy="195263"/>
          </a:xfrm>
          <a:prstGeom prst="roundRect">
            <a:avLst>
              <a:gd name="adj" fmla="val 627511"/>
            </a:avLst>
          </a:prstGeom>
          <a:solidFill>
            <a:srgbClr val="7C3AED">
              <a:alpha val="18000"/>
            </a:srgbClr>
          </a:solidFill>
          <a:ln w="4524">
            <a:solidFill>
              <a:srgbClr val="7C3AED">
                <a:alpha val="40000"/>
              </a:srgbClr>
            </a:solidFill>
            <a:prstDash val="solid"/>
          </a:ln>
        </p:spPr>
      </p:sp>
      <p:sp>
        <p:nvSpPr>
          <p:cNvPr id="10" name="Text 7"/>
          <p:cNvSpPr/>
          <p:nvPr/>
        </p:nvSpPr>
        <p:spPr>
          <a:xfrm>
            <a:off x="500063" y="371474"/>
            <a:ext cx="823913"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A78BFA">
                    <a:alpha val="99000"/>
                  </a:srgbClr>
                </a:solidFill>
                <a:latin typeface="Inter" pitchFamily="34" charset="0"/>
                <a:ea typeface="Inter" pitchFamily="34" charset="-122"/>
                <a:cs typeface="Inter" pitchFamily="34" charset="-120"/>
              </a:rPr>
              <a:t>SLAM - PARTIE 1</a:t>
            </a:r>
            <a:endParaRPr lang="en-US" sz="677" dirty="0"/>
          </a:p>
        </p:txBody>
      </p:sp>
      <p:sp>
        <p:nvSpPr>
          <p:cNvPr id="11" name="Text 8"/>
          <p:cNvSpPr/>
          <p:nvPr/>
        </p:nvSpPr>
        <p:spPr>
          <a:xfrm>
            <a:off x="390525" y="647700"/>
            <a:ext cx="4643438" cy="328613"/>
          </a:xfrm>
          <a:prstGeom prst="rect">
            <a:avLst/>
          </a:prstGeom>
          <a:noFill/>
          <a:ln/>
        </p:spPr>
        <p:txBody>
          <a:bodyPr wrap="square" lIns="0" tIns="0" rIns="0" bIns="0" rtlCol="0" anchor="ctr"/>
          <a:lstStyle/>
          <a:p>
            <a:pPr algn="l" indent="0" marL="0">
              <a:lnSpc>
                <a:spcPts val="2437"/>
              </a:lnSpc>
              <a:buNone/>
            </a:pPr>
            <a:r>
              <a:rPr lang="en-US" sz="2034" b="1" spc="-20" kern="0" dirty="0">
                <a:solidFill>
                  <a:srgbClr val="F0F4FF">
                    <a:alpha val="99000"/>
                  </a:srgbClr>
                </a:solidFill>
                <a:latin typeface="Inter" pitchFamily="34" charset="0"/>
                <a:ea typeface="Inter" pitchFamily="34" charset="-122"/>
                <a:cs typeface="Inter" pitchFamily="34" charset="-120"/>
              </a:rPr>
              <a:t>Architecture de la Base de Données</a:t>
            </a:r>
            <a:endParaRPr lang="en-US" sz="2034" dirty="0"/>
          </a:p>
        </p:txBody>
      </p:sp>
      <p:sp>
        <p:nvSpPr>
          <p:cNvPr id="12" name="Shape 9"/>
          <p:cNvSpPr/>
          <p:nvPr/>
        </p:nvSpPr>
        <p:spPr>
          <a:xfrm>
            <a:off x="8410575" y="328613"/>
            <a:ext cx="342900" cy="242887"/>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20113" y="385763"/>
            <a:ext cx="123825"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10</a:t>
            </a:r>
            <a:endParaRPr lang="en-US" sz="784" dirty="0"/>
          </a:p>
        </p:txBody>
      </p:sp>
      <p:sp>
        <p:nvSpPr>
          <p:cNvPr id="14" name="Shape 11"/>
          <p:cNvSpPr/>
          <p:nvPr/>
        </p:nvSpPr>
        <p:spPr>
          <a:xfrm>
            <a:off x="390525" y="1359170"/>
            <a:ext cx="8362951" cy="2119313"/>
          </a:xfrm>
          <a:prstGeom prst="rect">
            <a:avLst/>
          </a:prstGeom>
          <a:noFill/>
          <a:ln/>
        </p:spPr>
      </p:sp>
      <p:sp>
        <p:nvSpPr>
          <p:cNvPr id="15" name="Shape 12"/>
          <p:cNvSpPr/>
          <p:nvPr/>
        </p:nvSpPr>
        <p:spPr>
          <a:xfrm>
            <a:off x="390525" y="1359170"/>
            <a:ext cx="4052888" cy="2119313"/>
          </a:xfrm>
          <a:prstGeom prst="rect">
            <a:avLst/>
          </a:prstGeom>
          <a:noFill/>
          <a:ln/>
        </p:spPr>
      </p:sp>
      <p:sp>
        <p:nvSpPr>
          <p:cNvPr id="16" name="Shape 13"/>
          <p:cNvSpPr/>
          <p:nvPr/>
        </p:nvSpPr>
        <p:spPr>
          <a:xfrm>
            <a:off x="390525" y="1359170"/>
            <a:ext cx="4052888" cy="185738"/>
          </a:xfrm>
          <a:prstGeom prst="rect">
            <a:avLst/>
          </a:prstGeom>
          <a:noFill/>
          <a:ln/>
        </p:spPr>
      </p:sp>
      <p:sp>
        <p:nvSpPr>
          <p:cNvPr id="17" name="Text 14"/>
          <p:cNvSpPr/>
          <p:nvPr/>
        </p:nvSpPr>
        <p:spPr>
          <a:xfrm>
            <a:off x="390525" y="1359170"/>
            <a:ext cx="4052888" cy="185738"/>
          </a:xfrm>
          <a:prstGeom prst="rect">
            <a:avLst/>
          </a:prstGeom>
          <a:noFill/>
          <a:ln/>
        </p:spPr>
        <p:txBody>
          <a:bodyPr wrap="square" lIns="0" tIns="0" rIns="0" bIns="0" rtlCol="0" anchor="ctr"/>
          <a:lstStyle/>
          <a:p>
            <a:pPr algn="l" indent="0" marL="0">
              <a:lnSpc>
                <a:spcPts val="1380"/>
              </a:lnSpc>
              <a:buNone/>
            </a:pPr>
            <a:r>
              <a:rPr lang="en-US" sz="1140" b="1" dirty="0">
                <a:solidFill>
                  <a:srgbClr val="F0F4FF">
                    <a:alpha val="99000"/>
                  </a:srgbClr>
                </a:solidFill>
                <a:latin typeface="Inter" pitchFamily="34" charset="0"/>
                <a:ea typeface="Inter" pitchFamily="34" charset="-122"/>
                <a:cs typeface="Inter" pitchFamily="34" charset="-120"/>
              </a:rPr>
              <a:t>Modèle Relationnel `campus_it`</a:t>
            </a:r>
            <a:endParaRPr lang="en-US" sz="1140" dirty="0"/>
          </a:p>
        </p:txBody>
      </p:sp>
      <p:sp>
        <p:nvSpPr>
          <p:cNvPr id="18" name="Shape 15"/>
          <p:cNvSpPr/>
          <p:nvPr/>
        </p:nvSpPr>
        <p:spPr>
          <a:xfrm>
            <a:off x="390525" y="1636348"/>
            <a:ext cx="4052888" cy="369499"/>
          </a:xfrm>
          <a:prstGeom prst="rect">
            <a:avLst/>
          </a:prstGeom>
          <a:noFill/>
          <a:ln/>
        </p:spPr>
      </p:sp>
      <p:sp>
        <p:nvSpPr>
          <p:cNvPr id="19" name="Text 16"/>
          <p:cNvSpPr/>
          <p:nvPr/>
        </p:nvSpPr>
        <p:spPr>
          <a:xfrm>
            <a:off x="390525" y="1636348"/>
            <a:ext cx="4052888" cy="366713"/>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La base de données MySQL/MariaDB a été conçue pour normaliser le</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stockage des métriques des départements.</a:t>
            </a:r>
            <a:endParaRPr lang="en-US" sz="855" dirty="0"/>
          </a:p>
        </p:txBody>
      </p:sp>
      <p:sp>
        <p:nvSpPr>
          <p:cNvPr id="20" name="Shape 17"/>
          <p:cNvSpPr/>
          <p:nvPr/>
        </p:nvSpPr>
        <p:spPr>
          <a:xfrm>
            <a:off x="390525" y="2097286"/>
            <a:ext cx="4052888" cy="1208723"/>
          </a:xfrm>
          <a:prstGeom prst="rect">
            <a:avLst/>
          </a:prstGeom>
          <a:noFill/>
          <a:ln/>
        </p:spPr>
      </p:sp>
      <p:sp>
        <p:nvSpPr>
          <p:cNvPr id="21" name="Shape 18"/>
          <p:cNvSpPr/>
          <p:nvPr/>
        </p:nvSpPr>
        <p:spPr>
          <a:xfrm>
            <a:off x="390525" y="2134433"/>
            <a:ext cx="4052888" cy="295275"/>
          </a:xfrm>
          <a:prstGeom prst="rect">
            <a:avLst/>
          </a:prstGeom>
          <a:noFill/>
          <a:ln/>
        </p:spPr>
      </p:sp>
      <p:sp>
        <p:nvSpPr>
          <p:cNvPr id="22" name="Shape 19"/>
          <p:cNvSpPr/>
          <p:nvPr/>
        </p:nvSpPr>
        <p:spPr>
          <a:xfrm>
            <a:off x="542962" y="2134434"/>
            <a:ext cx="1104233" cy="133350"/>
          </a:xfrm>
          <a:prstGeom prst="rect">
            <a:avLst/>
          </a:prstGeom>
          <a:noFill/>
          <a:ln/>
        </p:spPr>
      </p:sp>
      <p:sp>
        <p:nvSpPr>
          <p:cNvPr id="23" name="Text 20"/>
          <p:cNvSpPr/>
          <p:nvPr/>
        </p:nvSpPr>
        <p:spPr>
          <a:xfrm>
            <a:off x="542962" y="2134434"/>
            <a:ext cx="320102"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Table </a:t>
            </a:r>
            <a:endParaRPr lang="en-US" sz="819" dirty="0"/>
          </a:p>
        </p:txBody>
      </p:sp>
      <p:sp>
        <p:nvSpPr>
          <p:cNvPr id="24" name="Text 21"/>
          <p:cNvSpPr/>
          <p:nvPr/>
        </p:nvSpPr>
        <p:spPr>
          <a:xfrm>
            <a:off x="861594" y="2172526"/>
            <a:ext cx="723948" cy="109538"/>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application</a:t>
            </a:r>
            <a:endParaRPr lang="en-US" sz="819" dirty="0"/>
          </a:p>
        </p:txBody>
      </p:sp>
      <p:sp>
        <p:nvSpPr>
          <p:cNvPr id="25" name="Text 22"/>
          <p:cNvSpPr/>
          <p:nvPr/>
        </p:nvSpPr>
        <p:spPr>
          <a:xfrm>
            <a:off x="1584582" y="2134434"/>
            <a:ext cx="64254"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 :</a:t>
            </a:r>
            <a:endParaRPr lang="en-US" sz="819" dirty="0"/>
          </a:p>
        </p:txBody>
      </p:sp>
      <p:sp>
        <p:nvSpPr>
          <p:cNvPr id="26" name="Text 23"/>
          <p:cNvSpPr/>
          <p:nvPr/>
        </p:nvSpPr>
        <p:spPr>
          <a:xfrm>
            <a:off x="390525" y="2134433"/>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27" name="Text 24"/>
          <p:cNvSpPr/>
          <p:nvPr/>
        </p:nvSpPr>
        <p:spPr>
          <a:xfrm>
            <a:off x="1647155" y="2134434"/>
            <a:ext cx="2522521"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Liste des 8 services critiques (Portail, Helpdesk,</a:t>
            </a:r>
            <a:endParaRPr lang="en-US" sz="819" dirty="0"/>
          </a:p>
        </p:txBody>
      </p:sp>
      <p:sp>
        <p:nvSpPr>
          <p:cNvPr id="28" name="Text 25"/>
          <p:cNvSpPr/>
          <p:nvPr/>
        </p:nvSpPr>
        <p:spPr>
          <a:xfrm>
            <a:off x="542962" y="2296359"/>
            <a:ext cx="565134"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Intranet...).</a:t>
            </a:r>
            <a:endParaRPr lang="en-US" sz="819" dirty="0"/>
          </a:p>
        </p:txBody>
      </p:sp>
      <p:sp>
        <p:nvSpPr>
          <p:cNvPr id="29" name="Shape 26"/>
          <p:cNvSpPr/>
          <p:nvPr/>
        </p:nvSpPr>
        <p:spPr>
          <a:xfrm>
            <a:off x="390525" y="2505908"/>
            <a:ext cx="4052888" cy="295275"/>
          </a:xfrm>
          <a:prstGeom prst="rect">
            <a:avLst/>
          </a:prstGeom>
          <a:noFill/>
          <a:ln/>
        </p:spPr>
      </p:sp>
      <p:sp>
        <p:nvSpPr>
          <p:cNvPr id="30" name="Shape 27"/>
          <p:cNvSpPr/>
          <p:nvPr/>
        </p:nvSpPr>
        <p:spPr>
          <a:xfrm>
            <a:off x="542962" y="2505909"/>
            <a:ext cx="972741" cy="133350"/>
          </a:xfrm>
          <a:prstGeom prst="rect">
            <a:avLst/>
          </a:prstGeom>
          <a:noFill/>
          <a:ln/>
        </p:spPr>
      </p:sp>
      <p:sp>
        <p:nvSpPr>
          <p:cNvPr id="31" name="Text 28"/>
          <p:cNvSpPr/>
          <p:nvPr/>
        </p:nvSpPr>
        <p:spPr>
          <a:xfrm>
            <a:off x="542962" y="2505910"/>
            <a:ext cx="320102"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Table </a:t>
            </a:r>
            <a:endParaRPr lang="en-US" sz="819" dirty="0"/>
          </a:p>
        </p:txBody>
      </p:sp>
      <p:sp>
        <p:nvSpPr>
          <p:cNvPr id="32" name="Text 29"/>
          <p:cNvSpPr/>
          <p:nvPr/>
        </p:nvSpPr>
        <p:spPr>
          <a:xfrm>
            <a:off x="861594" y="2544001"/>
            <a:ext cx="592455" cy="109538"/>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ressource</a:t>
            </a:r>
            <a:endParaRPr lang="en-US" sz="819" dirty="0"/>
          </a:p>
        </p:txBody>
      </p:sp>
      <p:sp>
        <p:nvSpPr>
          <p:cNvPr id="33" name="Text 30"/>
          <p:cNvSpPr/>
          <p:nvPr/>
        </p:nvSpPr>
        <p:spPr>
          <a:xfrm>
            <a:off x="1453139" y="2505910"/>
            <a:ext cx="64254"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 :</a:t>
            </a:r>
            <a:endParaRPr lang="en-US" sz="819" dirty="0"/>
          </a:p>
        </p:txBody>
      </p:sp>
      <p:sp>
        <p:nvSpPr>
          <p:cNvPr id="34" name="Text 31"/>
          <p:cNvSpPr/>
          <p:nvPr/>
        </p:nvSpPr>
        <p:spPr>
          <a:xfrm>
            <a:off x="390525" y="2505909"/>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5" name="Text 32"/>
          <p:cNvSpPr/>
          <p:nvPr/>
        </p:nvSpPr>
        <p:spPr>
          <a:xfrm>
            <a:off x="1515656" y="2505909"/>
            <a:ext cx="2835621"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Types de métriques suivies (Stockage Go, Réseau Go,</a:t>
            </a:r>
            <a:endParaRPr lang="en-US" sz="819" dirty="0"/>
          </a:p>
        </p:txBody>
      </p:sp>
      <p:sp>
        <p:nvSpPr>
          <p:cNvPr id="36" name="Text 33"/>
          <p:cNvSpPr/>
          <p:nvPr/>
        </p:nvSpPr>
        <p:spPr>
          <a:xfrm>
            <a:off x="542962" y="2667835"/>
            <a:ext cx="628326"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CPU vCPU).</a:t>
            </a:r>
            <a:endParaRPr lang="en-US" sz="819" dirty="0"/>
          </a:p>
        </p:txBody>
      </p:sp>
      <p:sp>
        <p:nvSpPr>
          <p:cNvPr id="37" name="Shape 34"/>
          <p:cNvSpPr/>
          <p:nvPr/>
        </p:nvSpPr>
        <p:spPr>
          <a:xfrm>
            <a:off x="390525" y="2877384"/>
            <a:ext cx="4052888" cy="428625"/>
          </a:xfrm>
          <a:prstGeom prst="rect">
            <a:avLst/>
          </a:prstGeom>
          <a:noFill/>
          <a:ln/>
        </p:spPr>
      </p:sp>
      <p:sp>
        <p:nvSpPr>
          <p:cNvPr id="38" name="Shape 35"/>
          <p:cNvSpPr/>
          <p:nvPr/>
        </p:nvSpPr>
        <p:spPr>
          <a:xfrm>
            <a:off x="542962" y="2877385"/>
            <a:ext cx="1169956" cy="133350"/>
          </a:xfrm>
          <a:prstGeom prst="rect">
            <a:avLst/>
          </a:prstGeom>
          <a:noFill/>
          <a:ln/>
        </p:spPr>
      </p:sp>
      <p:sp>
        <p:nvSpPr>
          <p:cNvPr id="39" name="Text 36"/>
          <p:cNvSpPr/>
          <p:nvPr/>
        </p:nvSpPr>
        <p:spPr>
          <a:xfrm>
            <a:off x="542962" y="2877386"/>
            <a:ext cx="320102"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Table </a:t>
            </a:r>
            <a:endParaRPr lang="en-US" sz="819" dirty="0"/>
          </a:p>
        </p:txBody>
      </p:sp>
      <p:sp>
        <p:nvSpPr>
          <p:cNvPr id="40" name="Text 37"/>
          <p:cNvSpPr/>
          <p:nvPr/>
        </p:nvSpPr>
        <p:spPr>
          <a:xfrm>
            <a:off x="861594" y="2915477"/>
            <a:ext cx="789670" cy="109538"/>
          </a:xfrm>
          <a:prstGeom prst="rect">
            <a:avLst/>
          </a:prstGeom>
          <a:noFill/>
          <a:ln/>
        </p:spPr>
        <p:txBody>
          <a:bodyPr wrap="square" lIns="0" tIns="0" rIns="0" bIns="0" rtlCol="0" anchor="ctr"/>
          <a:lstStyle/>
          <a:p>
            <a:pPr algn="l" indent="0" marL="0">
              <a:lnSpc>
                <a:spcPts val="974"/>
              </a:lnSpc>
              <a:buNone/>
            </a:pPr>
            <a:r>
              <a:rPr lang="en-US" sz="805" b="1" dirty="0">
                <a:solidFill>
                  <a:srgbClr val="D1D5DB">
                    <a:alpha val="99000"/>
                  </a:srgbClr>
                </a:solidFill>
                <a:latin typeface="Inter" pitchFamily="34" charset="0"/>
                <a:ea typeface="Inter" pitchFamily="34" charset="-122"/>
                <a:cs typeface="Inter" pitchFamily="34" charset="-120"/>
              </a:rPr>
              <a:t>consommation</a:t>
            </a:r>
            <a:endParaRPr lang="en-US" sz="805" dirty="0"/>
          </a:p>
        </p:txBody>
      </p:sp>
      <p:sp>
        <p:nvSpPr>
          <p:cNvPr id="41" name="Text 38"/>
          <p:cNvSpPr/>
          <p:nvPr/>
        </p:nvSpPr>
        <p:spPr>
          <a:xfrm>
            <a:off x="1650374" y="2877386"/>
            <a:ext cx="64254"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 :</a:t>
            </a:r>
            <a:endParaRPr lang="en-US" sz="819" dirty="0"/>
          </a:p>
        </p:txBody>
      </p:sp>
      <p:sp>
        <p:nvSpPr>
          <p:cNvPr id="42" name="Text 39"/>
          <p:cNvSpPr/>
          <p:nvPr/>
        </p:nvSpPr>
        <p:spPr>
          <a:xfrm>
            <a:off x="390525" y="2877385"/>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43" name="Text 40"/>
          <p:cNvSpPr/>
          <p:nvPr/>
        </p:nvSpPr>
        <p:spPr>
          <a:xfrm>
            <a:off x="1712881" y="2877385"/>
            <a:ext cx="2423787"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Table de faits contenant 336 enregistrements,</a:t>
            </a:r>
            <a:endParaRPr lang="en-US" sz="819" dirty="0"/>
          </a:p>
        </p:txBody>
      </p:sp>
      <p:sp>
        <p:nvSpPr>
          <p:cNvPr id="44" name="Text 41"/>
          <p:cNvSpPr/>
          <p:nvPr/>
        </p:nvSpPr>
        <p:spPr>
          <a:xfrm>
            <a:off x="542962" y="3039312"/>
            <a:ext cx="3801217"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croisant les applications, ressources, volumes et la date d'enregistrement</a:t>
            </a:r>
            <a:endParaRPr lang="en-US" sz="819" dirty="0"/>
          </a:p>
        </p:txBody>
      </p:sp>
      <p:sp>
        <p:nvSpPr>
          <p:cNvPr id="45" name="Text 42"/>
          <p:cNvSpPr/>
          <p:nvPr/>
        </p:nvSpPr>
        <p:spPr>
          <a:xfrm>
            <a:off x="542962" y="3172656"/>
            <a:ext cx="358977"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(mois).</a:t>
            </a:r>
            <a:endParaRPr lang="en-US" sz="819" dirty="0"/>
          </a:p>
        </p:txBody>
      </p:sp>
      <p:sp>
        <p:nvSpPr>
          <p:cNvPr id="46" name="Shape 43"/>
          <p:cNvSpPr/>
          <p:nvPr/>
        </p:nvSpPr>
        <p:spPr>
          <a:xfrm>
            <a:off x="4700588" y="1359170"/>
            <a:ext cx="4052888" cy="2119313"/>
          </a:xfrm>
          <a:prstGeom prst="roundRect">
            <a:avLst>
              <a:gd name="adj" fmla="val 8198"/>
            </a:avLst>
          </a:prstGeom>
          <a:solidFill>
            <a:srgbClr val="0F1623">
              <a:alpha val="70000"/>
            </a:srgbClr>
          </a:solidFill>
          <a:ln w="4524">
            <a:solidFill>
              <a:srgbClr val="1A2236"/>
            </a:solidFill>
            <a:prstDash val="solid"/>
          </a:ln>
        </p:spPr>
      </p:sp>
      <p:sp>
        <p:nvSpPr>
          <p:cNvPr id="47" name="Shape 44"/>
          <p:cNvSpPr/>
          <p:nvPr/>
        </p:nvSpPr>
        <p:spPr>
          <a:xfrm>
            <a:off x="4895850" y="1554432"/>
            <a:ext cx="3662362" cy="1728788"/>
          </a:xfrm>
          <a:prstGeom prst="roundRect">
            <a:avLst>
              <a:gd name="adj" fmla="val 4231"/>
            </a:avLst>
          </a:prstGeom>
          <a:solidFill>
            <a:srgbClr val="000000"/>
          </a:solidFill>
          <a:ln w="4524">
            <a:solidFill>
              <a:srgbClr val="1A2236"/>
            </a:solidFill>
            <a:prstDash val="solid"/>
          </a:ln>
        </p:spPr>
      </p:sp>
      <p:sp>
        <p:nvSpPr>
          <p:cNvPr id="48" name="Text 45"/>
          <p:cNvSpPr/>
          <p:nvPr/>
        </p:nvSpPr>
        <p:spPr>
          <a:xfrm>
            <a:off x="5029200" y="1697307"/>
            <a:ext cx="1414463" cy="128588"/>
          </a:xfrm>
          <a:prstGeom prst="rect">
            <a:avLst/>
          </a:prstGeom>
          <a:noFill/>
          <a:ln/>
        </p:spPr>
        <p:txBody>
          <a:bodyPr wrap="square" lIns="0" tIns="0" rIns="0" bIns="0" rtlCol="0" anchor="ctr"/>
          <a:lstStyle/>
          <a:p>
            <a:pPr algn="l" indent="0" marL="0">
              <a:lnSpc>
                <a:spcPts val="949"/>
              </a:lnSpc>
              <a:buNone/>
            </a:pPr>
            <a:r>
              <a:rPr lang="en-US" sz="784" dirty="0">
                <a:solidFill>
                  <a:srgbClr val="A78BFA">
                    <a:alpha val="99000"/>
                  </a:srgbClr>
                </a:solidFill>
                <a:latin typeface="Inter" pitchFamily="34" charset="0"/>
                <a:ea typeface="Inter" pitchFamily="34" charset="-122"/>
                <a:cs typeface="Inter" pitchFamily="34" charset="-120"/>
              </a:rPr>
              <a:t>application</a:t>
            </a:r>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(app_id PK, nom)</a:t>
            </a:r>
            <a:endParaRPr lang="en-US" sz="784" dirty="0"/>
          </a:p>
        </p:txBody>
      </p:sp>
      <p:sp>
        <p:nvSpPr>
          <p:cNvPr id="49" name="Text 46"/>
          <p:cNvSpPr/>
          <p:nvPr/>
        </p:nvSpPr>
        <p:spPr>
          <a:xfrm>
            <a:off x="5029200" y="1968770"/>
            <a:ext cx="1633538" cy="128588"/>
          </a:xfrm>
          <a:prstGeom prst="rect">
            <a:avLst/>
          </a:prstGeom>
          <a:noFill/>
          <a:ln/>
        </p:spPr>
        <p:txBody>
          <a:bodyPr wrap="square" lIns="0" tIns="0" rIns="0" bIns="0" rtlCol="0" anchor="ctr"/>
          <a:lstStyle/>
          <a:p>
            <a:pPr algn="l" indent="0" marL="0">
              <a:lnSpc>
                <a:spcPts val="949"/>
              </a:lnSpc>
              <a:buNone/>
            </a:pPr>
            <a:r>
              <a:rPr lang="en-US" sz="784" dirty="0">
                <a:solidFill>
                  <a:srgbClr val="06B6D4">
                    <a:alpha val="99000"/>
                  </a:srgbClr>
                </a:solidFill>
                <a:latin typeface="Inter" pitchFamily="34" charset="0"/>
                <a:ea typeface="Inter" pitchFamily="34" charset="-122"/>
                <a:cs typeface="Inter" pitchFamily="34" charset="-120"/>
              </a:rPr>
              <a:t>ressource</a:t>
            </a:r>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(res_id PK, nom, unite)</a:t>
            </a:r>
            <a:endParaRPr lang="en-US" sz="784" dirty="0"/>
          </a:p>
        </p:txBody>
      </p:sp>
      <p:sp>
        <p:nvSpPr>
          <p:cNvPr id="50" name="Text 47"/>
          <p:cNvSpPr/>
          <p:nvPr/>
        </p:nvSpPr>
        <p:spPr>
          <a:xfrm>
            <a:off x="5029200" y="2240232"/>
            <a:ext cx="914400" cy="900113"/>
          </a:xfrm>
          <a:prstGeom prst="rect">
            <a:avLst/>
          </a:prstGeom>
          <a:noFill/>
          <a:ln/>
        </p:spPr>
        <p:txBody>
          <a:bodyPr wrap="square" lIns="0" tIns="0" rIns="0" bIns="0" rtlCol="0" anchor="ctr"/>
          <a:lstStyle/>
          <a:p>
            <a:pPr algn="l" indent="0" marL="0">
              <a:lnSpc>
                <a:spcPts val="949"/>
              </a:lnSpc>
              <a:buNone/>
            </a:pPr>
            <a:r>
              <a:rPr lang="en-US" sz="784" dirty="0">
                <a:solidFill>
                  <a:srgbClr val="22C55E">
                    <a:alpha val="99000"/>
                  </a:srgbClr>
                </a:solidFill>
                <a:latin typeface="Inter" pitchFamily="34" charset="0"/>
                <a:ea typeface="Inter" pitchFamily="34" charset="-122"/>
                <a:cs typeface="Inter" pitchFamily="34" charset="-120"/>
              </a:rPr>
              <a:t>consommation</a:t>
            </a:r>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a:t>
            </a:r>
            <a:endParaRPr lang="en-US" sz="784" dirty="0"/>
          </a:p>
          <a:p>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conso_id PK,</a:t>
            </a:r>
            <a:endParaRPr lang="en-US" sz="784" dirty="0"/>
          </a:p>
          <a:p>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app_id FK,</a:t>
            </a:r>
            <a:endParaRPr lang="en-US" sz="784" dirty="0"/>
          </a:p>
          <a:p>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res_id FK,</a:t>
            </a:r>
            <a:endParaRPr lang="en-US" sz="784" dirty="0"/>
          </a:p>
          <a:p>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mois DATE,</a:t>
            </a:r>
            <a:endParaRPr lang="en-US" sz="784" dirty="0"/>
          </a:p>
          <a:p>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  volume DECIMAL</a:t>
            </a:r>
            <a:endParaRPr lang="en-US" sz="784" dirty="0"/>
          </a:p>
          <a:p>
            <a:pPr algn="l" indent="0" marL="0">
              <a:lnSpc>
                <a:spcPts val="949"/>
              </a:lnSpc>
              <a:buNone/>
            </a:pPr>
            <a:r>
              <a:rPr lang="en-US" sz="784" dirty="0">
                <a:solidFill>
                  <a:srgbClr val="F0F4FF">
                    <a:alpha val="99000"/>
                  </a:srgbClr>
                </a:solidFill>
                <a:latin typeface="Inter" pitchFamily="34" charset="0"/>
                <a:ea typeface="Inter" pitchFamily="34" charset="-122"/>
                <a:cs typeface="Inter" pitchFamily="34" charset="-120"/>
              </a:rPr>
              <a:t>)</a:t>
            </a:r>
            <a:endParaRPr lang="en-US" sz="784"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638212" y="-638177"/>
            <a:ext cx="2571750" cy="2571750"/>
          </a:xfrm>
          <a:prstGeom prst="roundRect">
            <a:avLst/>
          </a:prstGeom>
          <a:solidFill>
            <a:srgbClr val="06B6D4">
              <a:alpha val="15000"/>
            </a:srgbClr>
          </a:solidFill>
          <a:ln/>
        </p:spPr>
      </p:sp>
      <p:sp>
        <p:nvSpPr>
          <p:cNvPr id="5" name="Shape 2"/>
          <p:cNvSpPr/>
          <p:nvPr/>
        </p:nvSpPr>
        <p:spPr>
          <a:xfrm>
            <a:off x="4763" y="4763"/>
            <a:ext cx="9134475" cy="5133975"/>
          </a:xfrm>
          <a:prstGeom prst="rect">
            <a:avLst/>
          </a:prstGeom>
          <a:noFill/>
          <a:ln/>
        </p:spPr>
      </p:sp>
      <p:sp>
        <p:nvSpPr>
          <p:cNvPr id="6" name="Shape 3"/>
          <p:cNvSpPr/>
          <p:nvPr/>
        </p:nvSpPr>
        <p:spPr>
          <a:xfrm>
            <a:off x="390525" y="328613"/>
            <a:ext cx="8362950" cy="1030557"/>
          </a:xfrm>
          <a:prstGeom prst="rect">
            <a:avLst/>
          </a:prstGeom>
          <a:noFill/>
          <a:ln/>
        </p:spPr>
      </p:sp>
      <p:sp>
        <p:nvSpPr>
          <p:cNvPr id="7" name="Shape 4"/>
          <p:cNvSpPr/>
          <p:nvPr/>
        </p:nvSpPr>
        <p:spPr>
          <a:xfrm>
            <a:off x="390525" y="328613"/>
            <a:ext cx="8362950" cy="840057"/>
          </a:xfrm>
          <a:prstGeom prst="rect">
            <a:avLst/>
          </a:prstGeom>
          <a:noFill/>
          <a:ln/>
        </p:spPr>
      </p:sp>
      <p:sp>
        <p:nvSpPr>
          <p:cNvPr id="8" name="Shape 5"/>
          <p:cNvSpPr/>
          <p:nvPr/>
        </p:nvSpPr>
        <p:spPr>
          <a:xfrm>
            <a:off x="390525" y="328613"/>
            <a:ext cx="5210175" cy="840057"/>
          </a:xfrm>
          <a:prstGeom prst="rect">
            <a:avLst/>
          </a:prstGeom>
          <a:noFill/>
          <a:ln/>
        </p:spPr>
      </p:sp>
      <p:sp>
        <p:nvSpPr>
          <p:cNvPr id="9" name="Shape 6"/>
          <p:cNvSpPr/>
          <p:nvPr/>
        </p:nvSpPr>
        <p:spPr>
          <a:xfrm>
            <a:off x="390525" y="328613"/>
            <a:ext cx="1052513" cy="195263"/>
          </a:xfrm>
          <a:prstGeom prst="roundRect">
            <a:avLst>
              <a:gd name="adj" fmla="val 627511"/>
            </a:avLst>
          </a:prstGeom>
          <a:solidFill>
            <a:srgbClr val="7C3AED">
              <a:alpha val="18000"/>
            </a:srgbClr>
          </a:solidFill>
          <a:ln w="4524">
            <a:solidFill>
              <a:srgbClr val="7C3AED">
                <a:alpha val="40000"/>
              </a:srgbClr>
            </a:solidFill>
            <a:prstDash val="solid"/>
          </a:ln>
        </p:spPr>
      </p:sp>
      <p:sp>
        <p:nvSpPr>
          <p:cNvPr id="10" name="Text 7"/>
          <p:cNvSpPr/>
          <p:nvPr/>
        </p:nvSpPr>
        <p:spPr>
          <a:xfrm>
            <a:off x="500063" y="371475"/>
            <a:ext cx="833438"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A78BFA">
                    <a:alpha val="99000"/>
                  </a:srgbClr>
                </a:solidFill>
                <a:latin typeface="Inter" pitchFamily="34" charset="0"/>
                <a:ea typeface="Inter" pitchFamily="34" charset="-122"/>
                <a:cs typeface="Inter" pitchFamily="34" charset="-120"/>
              </a:rPr>
              <a:t>SLAM - PARTIE 2</a:t>
            </a:r>
            <a:endParaRPr lang="en-US" sz="677" dirty="0"/>
          </a:p>
        </p:txBody>
      </p:sp>
      <p:sp>
        <p:nvSpPr>
          <p:cNvPr id="11" name="Text 8"/>
          <p:cNvSpPr/>
          <p:nvPr/>
        </p:nvSpPr>
        <p:spPr>
          <a:xfrm>
            <a:off x="390525" y="647700"/>
            <a:ext cx="5210175" cy="328613"/>
          </a:xfrm>
          <a:prstGeom prst="rect">
            <a:avLst/>
          </a:prstGeom>
          <a:noFill/>
          <a:ln/>
        </p:spPr>
        <p:txBody>
          <a:bodyPr wrap="square" lIns="0" tIns="0" rIns="0" bIns="0" rtlCol="0" anchor="ctr"/>
          <a:lstStyle/>
          <a:p>
            <a:pPr algn="l" indent="0" marL="0">
              <a:lnSpc>
                <a:spcPts val="2437"/>
              </a:lnSpc>
              <a:buNone/>
            </a:pPr>
            <a:r>
              <a:rPr lang="en-US" sz="2034" b="1" spc="-20" kern="0" dirty="0">
                <a:solidFill>
                  <a:srgbClr val="F0F4FF">
                    <a:alpha val="99000"/>
                  </a:srgbClr>
                </a:solidFill>
                <a:latin typeface="Inter" pitchFamily="34" charset="0"/>
                <a:ea typeface="Inter" pitchFamily="34" charset="-122"/>
                <a:cs typeface="Inter" pitchFamily="34" charset="-120"/>
              </a:rPr>
              <a:t>Extraction de la Donnée (Requêtes SQL)</a:t>
            </a:r>
            <a:endParaRPr lang="en-US" sz="2034" dirty="0"/>
          </a:p>
        </p:txBody>
      </p:sp>
      <p:sp>
        <p:nvSpPr>
          <p:cNvPr id="12" name="Shape 9"/>
          <p:cNvSpPr/>
          <p:nvPr/>
        </p:nvSpPr>
        <p:spPr>
          <a:xfrm>
            <a:off x="8429625" y="328613"/>
            <a:ext cx="323850" cy="242888"/>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39163" y="385763"/>
            <a:ext cx="104775"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11</a:t>
            </a:r>
            <a:endParaRPr lang="en-US" sz="784" dirty="0"/>
          </a:p>
        </p:txBody>
      </p:sp>
      <p:sp>
        <p:nvSpPr>
          <p:cNvPr id="14" name="Shape 11"/>
          <p:cNvSpPr/>
          <p:nvPr/>
        </p:nvSpPr>
        <p:spPr>
          <a:xfrm>
            <a:off x="390525" y="1359170"/>
            <a:ext cx="8362950" cy="460915"/>
          </a:xfrm>
          <a:prstGeom prst="rect">
            <a:avLst/>
          </a:prstGeom>
          <a:noFill/>
          <a:ln/>
        </p:spPr>
      </p:sp>
      <p:sp>
        <p:nvSpPr>
          <p:cNvPr id="15" name="Shape 12"/>
          <p:cNvSpPr/>
          <p:nvPr/>
        </p:nvSpPr>
        <p:spPr>
          <a:xfrm>
            <a:off x="390525" y="1355342"/>
            <a:ext cx="8362950" cy="369499"/>
          </a:xfrm>
          <a:prstGeom prst="rect">
            <a:avLst/>
          </a:prstGeom>
          <a:noFill/>
          <a:ln/>
        </p:spPr>
      </p:sp>
      <p:sp>
        <p:nvSpPr>
          <p:cNvPr id="16" name="Text 13"/>
          <p:cNvSpPr/>
          <p:nvPr/>
        </p:nvSpPr>
        <p:spPr>
          <a:xfrm>
            <a:off x="390525" y="1355342"/>
            <a:ext cx="8277225" cy="366713"/>
          </a:xfrm>
          <a:prstGeom prst="rect">
            <a:avLst/>
          </a:prstGeom>
          <a:noFill/>
          <a:ln/>
        </p:spPr>
        <p:txBody>
          <a:bodyPr wrap="square" lIns="0" tIns="0" rIns="0" bIns="0" rtlCol="0" anchor="ctr"/>
          <a:lstStyle/>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Pour alimenter dynamiquement le Dashboard, nous avons rédigé des requêtes SQL avancées utilisant des jointures, des groupements (GROUP BY) et des</a:t>
            </a:r>
            <a:endParaRPr lang="en-US" sz="855" dirty="0"/>
          </a:p>
          <a:p>
            <a:pPr algn="l" indent="0" marL="0">
              <a:lnSpc>
                <a:spcPts val="1368"/>
              </a:lnSpc>
              <a:buNone/>
            </a:pPr>
            <a:r>
              <a:rPr lang="en-US" sz="855" dirty="0">
                <a:solidFill>
                  <a:srgbClr val="5C6A82">
                    <a:alpha val="99000"/>
                  </a:srgbClr>
                </a:solidFill>
                <a:latin typeface="Inter" pitchFamily="34" charset="0"/>
                <a:ea typeface="Inter" pitchFamily="34" charset="-122"/>
                <a:cs typeface="Inter" pitchFamily="34" charset="-120"/>
              </a:rPr>
              <a:t>fonctions d'agrégation conditionnelles (CASE WHEN).</a:t>
            </a:r>
            <a:endParaRPr lang="en-US" sz="855" dirty="0"/>
          </a:p>
        </p:txBody>
      </p:sp>
      <p:sp>
        <p:nvSpPr>
          <p:cNvPr id="17" name="Shape 14"/>
          <p:cNvSpPr/>
          <p:nvPr/>
        </p:nvSpPr>
        <p:spPr>
          <a:xfrm>
            <a:off x="390525" y="1820085"/>
            <a:ext cx="8362950" cy="1695450"/>
          </a:xfrm>
          <a:prstGeom prst="rect">
            <a:avLst/>
          </a:prstGeom>
          <a:noFill/>
          <a:ln/>
        </p:spPr>
      </p:sp>
      <p:sp>
        <p:nvSpPr>
          <p:cNvPr id="18" name="Shape 15"/>
          <p:cNvSpPr/>
          <p:nvPr/>
        </p:nvSpPr>
        <p:spPr>
          <a:xfrm>
            <a:off x="390525" y="1948672"/>
            <a:ext cx="8362950" cy="1566863"/>
          </a:xfrm>
          <a:prstGeom prst="rect">
            <a:avLst/>
          </a:prstGeom>
          <a:noFill/>
          <a:ln/>
        </p:spPr>
      </p:sp>
      <p:sp>
        <p:nvSpPr>
          <p:cNvPr id="19" name="Shape 16"/>
          <p:cNvSpPr/>
          <p:nvPr/>
        </p:nvSpPr>
        <p:spPr>
          <a:xfrm>
            <a:off x="390525" y="1948672"/>
            <a:ext cx="4052888" cy="1566863"/>
          </a:xfrm>
          <a:prstGeom prst="roundRect">
            <a:avLst>
              <a:gd name="adj" fmla="val 11088"/>
            </a:avLst>
          </a:prstGeom>
          <a:solidFill>
            <a:srgbClr val="0F1623">
              <a:alpha val="70000"/>
            </a:srgbClr>
          </a:solidFill>
          <a:ln w="4524">
            <a:solidFill>
              <a:srgbClr val="1A2236"/>
            </a:solidFill>
            <a:prstDash val="solid"/>
          </a:ln>
        </p:spPr>
      </p:sp>
      <p:sp>
        <p:nvSpPr>
          <p:cNvPr id="20" name="Shape 17"/>
          <p:cNvSpPr/>
          <p:nvPr/>
        </p:nvSpPr>
        <p:spPr>
          <a:xfrm>
            <a:off x="585788" y="2143935"/>
            <a:ext cx="3662363" cy="128588"/>
          </a:xfrm>
          <a:prstGeom prst="rect">
            <a:avLst/>
          </a:prstGeom>
          <a:noFill/>
          <a:ln/>
        </p:spPr>
      </p:sp>
      <p:sp>
        <p:nvSpPr>
          <p:cNvPr id="21" name="Text 18"/>
          <p:cNvSpPr/>
          <p:nvPr/>
        </p:nvSpPr>
        <p:spPr>
          <a:xfrm>
            <a:off x="585788" y="2143935"/>
            <a:ext cx="3662363" cy="128588"/>
          </a:xfrm>
          <a:prstGeom prst="rect">
            <a:avLst/>
          </a:prstGeom>
          <a:noFill/>
          <a:ln/>
        </p:spPr>
        <p:txBody>
          <a:bodyPr wrap="square" lIns="0" tIns="0" rIns="0" bIns="0" rtlCol="0" anchor="ctr"/>
          <a:lstStyle/>
          <a:p>
            <a:pPr algn="l" indent="0" marL="0">
              <a:lnSpc>
                <a:spcPts val="949"/>
              </a:lnSpc>
              <a:buNone/>
            </a:pPr>
            <a:r>
              <a:rPr lang="en-US" sz="784" b="1" dirty="0">
                <a:solidFill>
                  <a:srgbClr val="A78BFA">
                    <a:alpha val="99000"/>
                  </a:srgbClr>
                </a:solidFill>
                <a:latin typeface="Inter" pitchFamily="34" charset="0"/>
                <a:ea typeface="Inter" pitchFamily="34" charset="-122"/>
                <a:cs typeface="Inter" pitchFamily="34" charset="-120"/>
              </a:rPr>
              <a:t>1. Top 5 des Applications Gourmandes</a:t>
            </a:r>
            <a:endParaRPr lang="en-US" sz="784" dirty="0"/>
          </a:p>
        </p:txBody>
      </p:sp>
      <p:sp>
        <p:nvSpPr>
          <p:cNvPr id="22" name="Shape 19"/>
          <p:cNvSpPr/>
          <p:nvPr/>
        </p:nvSpPr>
        <p:spPr>
          <a:xfrm>
            <a:off x="585788" y="2367772"/>
            <a:ext cx="3662363" cy="847725"/>
          </a:xfrm>
          <a:prstGeom prst="roundRect">
            <a:avLst>
              <a:gd name="adj" fmla="val 11865"/>
            </a:avLst>
          </a:prstGeom>
          <a:solidFill>
            <a:srgbClr val="0D1117"/>
          </a:solidFill>
          <a:ln w="4524">
            <a:solidFill>
              <a:srgbClr val="1A2236"/>
            </a:solidFill>
            <a:prstDash val="solid"/>
          </a:ln>
        </p:spPr>
      </p:sp>
      <p:sp>
        <p:nvSpPr>
          <p:cNvPr id="23" name="Text 20"/>
          <p:cNvSpPr/>
          <p:nvPr/>
        </p:nvSpPr>
        <p:spPr>
          <a:xfrm>
            <a:off x="685800" y="2477310"/>
            <a:ext cx="2143125" cy="628650"/>
          </a:xfrm>
          <a:prstGeom prst="rect">
            <a:avLst/>
          </a:prstGeom>
          <a:noFill/>
          <a:ln/>
        </p:spPr>
        <p:txBody>
          <a:bodyPr wrap="square" lIns="0" tIns="0" rIns="0" bIns="0" rtlCol="0" anchor="ctr"/>
          <a:lstStyle/>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SELECT App.nom, SUM(Conso.volume) AS volume</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FROM consommation Conso </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JOIN application App ON Conso.app_id = App.app_id</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GROUP BY App.nom</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ORDER BY volume DESC</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LIMIT 5</a:t>
            </a:r>
            <a:endParaRPr lang="en-US" sz="641" dirty="0"/>
          </a:p>
        </p:txBody>
      </p:sp>
      <p:sp>
        <p:nvSpPr>
          <p:cNvPr id="24" name="Shape 21"/>
          <p:cNvSpPr/>
          <p:nvPr/>
        </p:nvSpPr>
        <p:spPr>
          <a:xfrm>
            <a:off x="4700588" y="1948672"/>
            <a:ext cx="4052888" cy="1566863"/>
          </a:xfrm>
          <a:prstGeom prst="roundRect">
            <a:avLst>
              <a:gd name="adj" fmla="val 11088"/>
            </a:avLst>
          </a:prstGeom>
          <a:solidFill>
            <a:srgbClr val="0F1623">
              <a:alpha val="70000"/>
            </a:srgbClr>
          </a:solidFill>
          <a:ln w="4524">
            <a:solidFill>
              <a:srgbClr val="1A2236"/>
            </a:solidFill>
            <a:prstDash val="solid"/>
          </a:ln>
        </p:spPr>
      </p:sp>
      <p:sp>
        <p:nvSpPr>
          <p:cNvPr id="25" name="Shape 22"/>
          <p:cNvSpPr/>
          <p:nvPr/>
        </p:nvSpPr>
        <p:spPr>
          <a:xfrm>
            <a:off x="4895850" y="2143935"/>
            <a:ext cx="3662363" cy="128588"/>
          </a:xfrm>
          <a:prstGeom prst="rect">
            <a:avLst/>
          </a:prstGeom>
          <a:noFill/>
          <a:ln/>
        </p:spPr>
      </p:sp>
      <p:sp>
        <p:nvSpPr>
          <p:cNvPr id="26" name="Text 23"/>
          <p:cNvSpPr/>
          <p:nvPr/>
        </p:nvSpPr>
        <p:spPr>
          <a:xfrm>
            <a:off x="4895850" y="2143935"/>
            <a:ext cx="3662363" cy="128588"/>
          </a:xfrm>
          <a:prstGeom prst="rect">
            <a:avLst/>
          </a:prstGeom>
          <a:noFill/>
          <a:ln/>
        </p:spPr>
        <p:txBody>
          <a:bodyPr wrap="square" lIns="0" tIns="0" rIns="0" bIns="0" rtlCol="0" anchor="ctr"/>
          <a:lstStyle/>
          <a:p>
            <a:pPr algn="l" indent="0" marL="0">
              <a:lnSpc>
                <a:spcPts val="949"/>
              </a:lnSpc>
              <a:buNone/>
            </a:pPr>
            <a:r>
              <a:rPr lang="en-US" sz="784" b="1" dirty="0">
                <a:solidFill>
                  <a:srgbClr val="A78BFA">
                    <a:alpha val="99000"/>
                  </a:srgbClr>
                </a:solidFill>
                <a:latin typeface="Inter" pitchFamily="34" charset="0"/>
                <a:ea typeface="Inter" pitchFamily="34" charset="-122"/>
                <a:cs typeface="Inter" pitchFamily="34" charset="-120"/>
              </a:rPr>
              <a:t>2. Comparaison Pivot : Stockage vs Réseau</a:t>
            </a:r>
            <a:endParaRPr lang="en-US" sz="784" dirty="0"/>
          </a:p>
        </p:txBody>
      </p:sp>
      <p:sp>
        <p:nvSpPr>
          <p:cNvPr id="27" name="Shape 24"/>
          <p:cNvSpPr/>
          <p:nvPr/>
        </p:nvSpPr>
        <p:spPr>
          <a:xfrm>
            <a:off x="4895850" y="2367772"/>
            <a:ext cx="3662363" cy="952500"/>
          </a:xfrm>
          <a:prstGeom prst="roundRect">
            <a:avLst>
              <a:gd name="adj" fmla="val 10560"/>
            </a:avLst>
          </a:prstGeom>
          <a:solidFill>
            <a:srgbClr val="0D1117"/>
          </a:solidFill>
          <a:ln w="4524">
            <a:solidFill>
              <a:srgbClr val="1A2236"/>
            </a:solidFill>
            <a:prstDash val="solid"/>
          </a:ln>
        </p:spPr>
      </p:sp>
      <p:sp>
        <p:nvSpPr>
          <p:cNvPr id="28" name="Text 25"/>
          <p:cNvSpPr/>
          <p:nvPr/>
        </p:nvSpPr>
        <p:spPr>
          <a:xfrm>
            <a:off x="4995863" y="2477310"/>
            <a:ext cx="2347913" cy="733425"/>
          </a:xfrm>
          <a:prstGeom prst="rect">
            <a:avLst/>
          </a:prstGeom>
          <a:noFill/>
          <a:ln/>
        </p:spPr>
        <p:txBody>
          <a:bodyPr wrap="square" lIns="0" tIns="0" rIns="0" bIns="0" rtlCol="0" anchor="ctr"/>
          <a:lstStyle/>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SELECT mois,</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  SUM(CASE WHEN res_id = 1 THEN volume ELSE 0 END) </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    AS stockage,</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  SUM(CASE WHEN res_id = 3 THEN volume ELSE 0 END) </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    AS reseau</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FROM consommation</a:t>
            </a:r>
            <a:endParaRPr lang="en-US" sz="641" dirty="0"/>
          </a:p>
          <a:p>
            <a:pPr algn="l" indent="0" marL="0">
              <a:lnSpc>
                <a:spcPts val="776"/>
              </a:lnSpc>
              <a:buNone/>
            </a:pPr>
            <a:r>
              <a:rPr lang="en-US" sz="641" dirty="0">
                <a:solidFill>
                  <a:srgbClr val="A5D6FF">
                    <a:alpha val="99000"/>
                  </a:srgbClr>
                </a:solidFill>
                <a:latin typeface="Inter" pitchFamily="34" charset="0"/>
                <a:ea typeface="Inter" pitchFamily="34" charset="-122"/>
                <a:cs typeface="Inter" pitchFamily="34" charset="-120"/>
              </a:rPr>
              <a:t>GROUP BY mois ORDER BY mois</a:t>
            </a:r>
            <a:endParaRPr lang="en-US" sz="64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6567497" y="2566983"/>
            <a:ext cx="3214688" cy="3214688"/>
          </a:xfrm>
          <a:prstGeom prst="roundRect">
            <a:avLst/>
          </a:prstGeom>
          <a:solidFill>
            <a:srgbClr val="2563EB">
              <a:alpha val="20000"/>
            </a:srgbClr>
          </a:solidFill>
          <a:ln/>
        </p:spPr>
      </p:sp>
      <p:sp>
        <p:nvSpPr>
          <p:cNvPr id="5" name="Shape 2"/>
          <p:cNvSpPr/>
          <p:nvPr/>
        </p:nvSpPr>
        <p:spPr>
          <a:xfrm>
            <a:off x="4763" y="4763"/>
            <a:ext cx="9134475" cy="5133975"/>
          </a:xfrm>
          <a:prstGeom prst="rect">
            <a:avLst/>
          </a:prstGeom>
          <a:noFill/>
          <a:ln/>
        </p:spPr>
      </p:sp>
      <p:sp>
        <p:nvSpPr>
          <p:cNvPr id="6" name="Shape 3"/>
          <p:cNvSpPr/>
          <p:nvPr/>
        </p:nvSpPr>
        <p:spPr>
          <a:xfrm>
            <a:off x="390525" y="328613"/>
            <a:ext cx="8362950" cy="1092605"/>
          </a:xfrm>
          <a:prstGeom prst="rect">
            <a:avLst/>
          </a:prstGeom>
          <a:noFill/>
          <a:ln/>
        </p:spPr>
      </p:sp>
      <p:sp>
        <p:nvSpPr>
          <p:cNvPr id="7" name="Shape 4"/>
          <p:cNvSpPr/>
          <p:nvPr/>
        </p:nvSpPr>
        <p:spPr>
          <a:xfrm>
            <a:off x="390525" y="328613"/>
            <a:ext cx="8362950" cy="966788"/>
          </a:xfrm>
          <a:prstGeom prst="rect">
            <a:avLst/>
          </a:prstGeom>
          <a:noFill/>
          <a:ln/>
        </p:spPr>
      </p:sp>
      <p:sp>
        <p:nvSpPr>
          <p:cNvPr id="8" name="Shape 5"/>
          <p:cNvSpPr/>
          <p:nvPr/>
        </p:nvSpPr>
        <p:spPr>
          <a:xfrm>
            <a:off x="390525" y="328613"/>
            <a:ext cx="5157788" cy="842766"/>
          </a:xfrm>
          <a:prstGeom prst="rect">
            <a:avLst/>
          </a:prstGeom>
          <a:noFill/>
          <a:ln/>
        </p:spPr>
      </p:sp>
      <p:sp>
        <p:nvSpPr>
          <p:cNvPr id="9" name="Shape 6"/>
          <p:cNvSpPr/>
          <p:nvPr/>
        </p:nvSpPr>
        <p:spPr>
          <a:xfrm>
            <a:off x="390525" y="328613"/>
            <a:ext cx="1063514" cy="195840"/>
          </a:xfrm>
          <a:prstGeom prst="roundRect">
            <a:avLst>
              <a:gd name="adj" fmla="val 629879"/>
            </a:avLst>
          </a:prstGeom>
          <a:solidFill>
            <a:srgbClr val="7C3AED">
              <a:alpha val="18000"/>
            </a:srgbClr>
          </a:solidFill>
          <a:ln w="4555">
            <a:solidFill>
              <a:srgbClr val="7C3AED">
                <a:alpha val="40000"/>
              </a:srgbClr>
            </a:solidFill>
            <a:prstDash val="solid"/>
          </a:ln>
        </p:spPr>
      </p:sp>
      <p:sp>
        <p:nvSpPr>
          <p:cNvPr id="10" name="Text 7"/>
          <p:cNvSpPr/>
          <p:nvPr/>
        </p:nvSpPr>
        <p:spPr>
          <a:xfrm>
            <a:off x="500797" y="371764"/>
            <a:ext cx="842963" cy="109538"/>
          </a:xfrm>
          <a:prstGeom prst="rect">
            <a:avLst/>
          </a:prstGeom>
          <a:noFill/>
          <a:ln/>
        </p:spPr>
        <p:txBody>
          <a:bodyPr wrap="square" lIns="0" tIns="0" rIns="0" bIns="0" rtlCol="0" anchor="ctr"/>
          <a:lstStyle/>
          <a:p>
            <a:pPr algn="l" indent="0" marL="0">
              <a:lnSpc>
                <a:spcPts val="825"/>
              </a:lnSpc>
              <a:buNone/>
            </a:pPr>
            <a:r>
              <a:rPr lang="en-US" sz="681" b="1" spc="48" kern="0" dirty="0">
                <a:solidFill>
                  <a:srgbClr val="A78BFA">
                    <a:alpha val="99000"/>
                  </a:srgbClr>
                </a:solidFill>
                <a:latin typeface="Inter" pitchFamily="34" charset="0"/>
                <a:ea typeface="Inter" pitchFamily="34" charset="-122"/>
                <a:cs typeface="Inter" pitchFamily="34" charset="-120"/>
              </a:rPr>
              <a:t>SLAM - PARTIE 3</a:t>
            </a:r>
            <a:endParaRPr lang="en-US" sz="681" dirty="0"/>
          </a:p>
        </p:txBody>
      </p:sp>
      <p:sp>
        <p:nvSpPr>
          <p:cNvPr id="11" name="Text 8"/>
          <p:cNvSpPr/>
          <p:nvPr/>
        </p:nvSpPr>
        <p:spPr>
          <a:xfrm>
            <a:off x="390525" y="649112"/>
            <a:ext cx="5157788" cy="328613"/>
          </a:xfrm>
          <a:prstGeom prst="rect">
            <a:avLst/>
          </a:prstGeom>
          <a:noFill/>
          <a:ln/>
        </p:spPr>
        <p:txBody>
          <a:bodyPr wrap="square" lIns="0" tIns="0" rIns="0" bIns="0" rtlCol="0" anchor="ctr"/>
          <a:lstStyle/>
          <a:p>
            <a:pPr algn="l" indent="0" marL="0">
              <a:lnSpc>
                <a:spcPts val="2453"/>
              </a:lnSpc>
              <a:buNone/>
            </a:pPr>
            <a:r>
              <a:rPr lang="en-US" sz="2034" b="1" spc="-20" kern="0" dirty="0">
                <a:solidFill>
                  <a:srgbClr val="F0F4FF">
                    <a:alpha val="99000"/>
                  </a:srgbClr>
                </a:solidFill>
                <a:latin typeface="Inter" pitchFamily="34" charset="0"/>
                <a:ea typeface="Inter" pitchFamily="34" charset="-122"/>
                <a:cs typeface="Inter" pitchFamily="34" charset="-120"/>
              </a:rPr>
              <a:t>Design du Dashboard &amp; Implémentation</a:t>
            </a:r>
            <a:endParaRPr lang="en-US" sz="2034" dirty="0"/>
          </a:p>
        </p:txBody>
      </p:sp>
      <p:sp>
        <p:nvSpPr>
          <p:cNvPr id="12" name="Shape 9"/>
          <p:cNvSpPr/>
          <p:nvPr/>
        </p:nvSpPr>
        <p:spPr>
          <a:xfrm>
            <a:off x="8413859" y="328613"/>
            <a:ext cx="339614" cy="243658"/>
          </a:xfrm>
          <a:prstGeom prst="roundRect">
            <a:avLst>
              <a:gd name="adj" fmla="val 102009"/>
            </a:avLst>
          </a:prstGeom>
          <a:solidFill>
            <a:srgbClr val="0F1623"/>
          </a:solidFill>
          <a:ln w="4555">
            <a:solidFill>
              <a:srgbClr val="1A2236"/>
            </a:solidFill>
            <a:prstDash val="solid"/>
          </a:ln>
        </p:spPr>
      </p:sp>
      <p:sp>
        <p:nvSpPr>
          <p:cNvPr id="13" name="Text 10"/>
          <p:cNvSpPr/>
          <p:nvPr/>
        </p:nvSpPr>
        <p:spPr>
          <a:xfrm>
            <a:off x="8524131" y="386148"/>
            <a:ext cx="119063" cy="128588"/>
          </a:xfrm>
          <a:prstGeom prst="rect">
            <a:avLst/>
          </a:prstGeom>
          <a:noFill/>
          <a:ln/>
        </p:spPr>
        <p:txBody>
          <a:bodyPr wrap="square" lIns="0" tIns="0" rIns="0" bIns="0" rtlCol="0" anchor="ctr"/>
          <a:lstStyle/>
          <a:p>
            <a:pPr algn="l" indent="0" marL="0">
              <a:lnSpc>
                <a:spcPts val="955"/>
              </a:lnSpc>
              <a:buNone/>
            </a:pPr>
            <a:r>
              <a:rPr lang="en-US" sz="789" b="1" dirty="0">
                <a:solidFill>
                  <a:srgbClr val="5C6A82">
                    <a:alpha val="99000"/>
                  </a:srgbClr>
                </a:solidFill>
                <a:latin typeface="Inter" pitchFamily="34" charset="0"/>
                <a:ea typeface="Inter" pitchFamily="34" charset="-122"/>
                <a:cs typeface="Inter" pitchFamily="34" charset="-120"/>
              </a:rPr>
              <a:t>12</a:t>
            </a:r>
            <a:endParaRPr lang="en-US" sz="789" dirty="0"/>
          </a:p>
        </p:txBody>
      </p:sp>
      <p:sp>
        <p:nvSpPr>
          <p:cNvPr id="14" name="Shape 11"/>
          <p:cNvSpPr/>
          <p:nvPr/>
        </p:nvSpPr>
        <p:spPr>
          <a:xfrm>
            <a:off x="390525" y="1421217"/>
            <a:ext cx="8362951" cy="1957388"/>
          </a:xfrm>
          <a:prstGeom prst="rect">
            <a:avLst/>
          </a:prstGeom>
          <a:noFill/>
          <a:ln/>
        </p:spPr>
      </p:sp>
      <p:sp>
        <p:nvSpPr>
          <p:cNvPr id="15" name="Shape 12"/>
          <p:cNvSpPr/>
          <p:nvPr/>
        </p:nvSpPr>
        <p:spPr>
          <a:xfrm>
            <a:off x="390525" y="1421217"/>
            <a:ext cx="4052888" cy="1957388"/>
          </a:xfrm>
          <a:prstGeom prst="rect">
            <a:avLst/>
          </a:prstGeom>
          <a:noFill/>
          <a:ln/>
        </p:spPr>
      </p:sp>
      <p:sp>
        <p:nvSpPr>
          <p:cNvPr id="16" name="Shape 13"/>
          <p:cNvSpPr/>
          <p:nvPr/>
        </p:nvSpPr>
        <p:spPr>
          <a:xfrm>
            <a:off x="390525" y="1421217"/>
            <a:ext cx="4052888" cy="185738"/>
          </a:xfrm>
          <a:prstGeom prst="rect">
            <a:avLst/>
          </a:prstGeom>
          <a:noFill/>
          <a:ln/>
        </p:spPr>
      </p:sp>
      <p:sp>
        <p:nvSpPr>
          <p:cNvPr id="17" name="Text 14"/>
          <p:cNvSpPr/>
          <p:nvPr/>
        </p:nvSpPr>
        <p:spPr>
          <a:xfrm>
            <a:off x="390525" y="1421217"/>
            <a:ext cx="4052888" cy="185738"/>
          </a:xfrm>
          <a:prstGeom prst="rect">
            <a:avLst/>
          </a:prstGeom>
          <a:noFill/>
          <a:ln/>
        </p:spPr>
        <p:txBody>
          <a:bodyPr wrap="square" lIns="0" tIns="0" rIns="0" bIns="0" rtlCol="0" anchor="ctr"/>
          <a:lstStyle/>
          <a:p>
            <a:pPr algn="l" indent="0" marL="0">
              <a:lnSpc>
                <a:spcPts val="1380"/>
              </a:lnSpc>
              <a:buNone/>
            </a:pPr>
            <a:r>
              <a:rPr lang="en-US" sz="1140" b="1" dirty="0">
                <a:solidFill>
                  <a:srgbClr val="F0F4FF">
                    <a:alpha val="99000"/>
                  </a:srgbClr>
                </a:solidFill>
                <a:latin typeface="Inter" pitchFamily="34" charset="0"/>
                <a:ea typeface="Inter" pitchFamily="34" charset="-122"/>
                <a:cs typeface="Inter" pitchFamily="34" charset="-120"/>
              </a:rPr>
              <a:t>Développement PHP &amp; JavaScript</a:t>
            </a:r>
            <a:endParaRPr lang="en-US" sz="1140" dirty="0"/>
          </a:p>
        </p:txBody>
      </p:sp>
      <p:sp>
        <p:nvSpPr>
          <p:cNvPr id="18" name="Shape 15"/>
          <p:cNvSpPr/>
          <p:nvPr/>
        </p:nvSpPr>
        <p:spPr>
          <a:xfrm>
            <a:off x="390525" y="1702205"/>
            <a:ext cx="4052888" cy="1457325"/>
          </a:xfrm>
          <a:prstGeom prst="rect">
            <a:avLst/>
          </a:prstGeom>
          <a:noFill/>
          <a:ln/>
        </p:spPr>
      </p:sp>
      <p:sp>
        <p:nvSpPr>
          <p:cNvPr id="19" name="Shape 16"/>
          <p:cNvSpPr/>
          <p:nvPr/>
        </p:nvSpPr>
        <p:spPr>
          <a:xfrm>
            <a:off x="390525" y="1702205"/>
            <a:ext cx="4052888" cy="295275"/>
          </a:xfrm>
          <a:prstGeom prst="rect">
            <a:avLst/>
          </a:prstGeom>
          <a:noFill/>
          <a:ln/>
        </p:spPr>
      </p:sp>
      <p:sp>
        <p:nvSpPr>
          <p:cNvPr id="20" name="Text 17"/>
          <p:cNvSpPr/>
          <p:nvPr/>
        </p:nvSpPr>
        <p:spPr>
          <a:xfrm>
            <a:off x="542944" y="1702205"/>
            <a:ext cx="1452604"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Connexion PDO sécurisée :</a:t>
            </a:r>
            <a:endParaRPr lang="en-US" sz="819" dirty="0"/>
          </a:p>
        </p:txBody>
      </p:sp>
      <p:sp>
        <p:nvSpPr>
          <p:cNvPr id="21" name="Text 18"/>
          <p:cNvSpPr/>
          <p:nvPr/>
        </p:nvSpPr>
        <p:spPr>
          <a:xfrm>
            <a:off x="3249653" y="1740312"/>
            <a:ext cx="658273" cy="109538"/>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DialogueBD</a:t>
            </a:r>
            <a:endParaRPr lang="en-US" sz="819" dirty="0"/>
          </a:p>
        </p:txBody>
      </p:sp>
      <p:sp>
        <p:nvSpPr>
          <p:cNvPr id="22" name="Text 19"/>
          <p:cNvSpPr/>
          <p:nvPr/>
        </p:nvSpPr>
        <p:spPr>
          <a:xfrm>
            <a:off x="390525" y="1702205"/>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23" name="Text 20"/>
          <p:cNvSpPr/>
          <p:nvPr/>
        </p:nvSpPr>
        <p:spPr>
          <a:xfrm>
            <a:off x="1994027" y="1702205"/>
            <a:ext cx="1257122"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Utilisation d'une classe </a:t>
            </a:r>
            <a:endParaRPr lang="en-US" sz="819" dirty="0"/>
          </a:p>
        </p:txBody>
      </p:sp>
      <p:sp>
        <p:nvSpPr>
          <p:cNvPr id="24" name="Text 21"/>
          <p:cNvSpPr/>
          <p:nvPr/>
        </p:nvSpPr>
        <p:spPr>
          <a:xfrm>
            <a:off x="3906980" y="1702205"/>
            <a:ext cx="27840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avec</a:t>
            </a:r>
            <a:endParaRPr lang="en-US" sz="819" dirty="0"/>
          </a:p>
        </p:txBody>
      </p:sp>
      <p:sp>
        <p:nvSpPr>
          <p:cNvPr id="25" name="Text 22"/>
          <p:cNvSpPr/>
          <p:nvPr/>
        </p:nvSpPr>
        <p:spPr>
          <a:xfrm>
            <a:off x="542944" y="1864132"/>
            <a:ext cx="849622"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blocs Try/Catch.</a:t>
            </a:r>
            <a:endParaRPr lang="en-US" sz="819" dirty="0"/>
          </a:p>
        </p:txBody>
      </p:sp>
      <p:sp>
        <p:nvSpPr>
          <p:cNvPr id="26" name="Shape 23"/>
          <p:cNvSpPr/>
          <p:nvPr/>
        </p:nvSpPr>
        <p:spPr>
          <a:xfrm>
            <a:off x="390525" y="2073680"/>
            <a:ext cx="4052888" cy="266700"/>
          </a:xfrm>
          <a:prstGeom prst="rect">
            <a:avLst/>
          </a:prstGeom>
          <a:noFill/>
          <a:ln/>
        </p:spPr>
      </p:sp>
      <p:sp>
        <p:nvSpPr>
          <p:cNvPr id="27" name="Text 24"/>
          <p:cNvSpPr/>
          <p:nvPr/>
        </p:nvSpPr>
        <p:spPr>
          <a:xfrm>
            <a:off x="542944" y="2073680"/>
            <a:ext cx="866161"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Design System :</a:t>
            </a:r>
            <a:endParaRPr lang="en-US" sz="819" dirty="0"/>
          </a:p>
        </p:txBody>
      </p:sp>
      <p:sp>
        <p:nvSpPr>
          <p:cNvPr id="28" name="Text 25"/>
          <p:cNvSpPr/>
          <p:nvPr/>
        </p:nvSpPr>
        <p:spPr>
          <a:xfrm>
            <a:off x="390525" y="2073680"/>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29" name="Text 26"/>
          <p:cNvSpPr/>
          <p:nvPr/>
        </p:nvSpPr>
        <p:spPr>
          <a:xfrm>
            <a:off x="1407477" y="2073680"/>
            <a:ext cx="2796037"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Thème sombre "Neon", effets Glassmorphism (cartes</a:t>
            </a:r>
            <a:endParaRPr lang="en-US" sz="819" dirty="0"/>
          </a:p>
        </p:txBody>
      </p:sp>
      <p:sp>
        <p:nvSpPr>
          <p:cNvPr id="30" name="Text 27"/>
          <p:cNvSpPr/>
          <p:nvPr/>
        </p:nvSpPr>
        <p:spPr>
          <a:xfrm>
            <a:off x="542944" y="2207023"/>
            <a:ext cx="3033256"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floutées), palettes HSL personnalisées (Cyan, Violet, Vert).</a:t>
            </a:r>
            <a:endParaRPr lang="en-US" sz="819" dirty="0"/>
          </a:p>
        </p:txBody>
      </p:sp>
      <p:sp>
        <p:nvSpPr>
          <p:cNvPr id="31" name="Shape 28"/>
          <p:cNvSpPr/>
          <p:nvPr/>
        </p:nvSpPr>
        <p:spPr>
          <a:xfrm>
            <a:off x="390525" y="2416580"/>
            <a:ext cx="4052888" cy="266700"/>
          </a:xfrm>
          <a:prstGeom prst="rect">
            <a:avLst/>
          </a:prstGeom>
          <a:noFill/>
          <a:ln/>
        </p:spPr>
      </p:sp>
      <p:sp>
        <p:nvSpPr>
          <p:cNvPr id="32" name="Text 29"/>
          <p:cNvSpPr/>
          <p:nvPr/>
        </p:nvSpPr>
        <p:spPr>
          <a:xfrm>
            <a:off x="542944" y="2416585"/>
            <a:ext cx="1823287"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Intégration Chart.js &amp; Highcharts :</a:t>
            </a:r>
            <a:endParaRPr lang="en-US" sz="819" dirty="0"/>
          </a:p>
        </p:txBody>
      </p:sp>
      <p:sp>
        <p:nvSpPr>
          <p:cNvPr id="33" name="Text 30"/>
          <p:cNvSpPr/>
          <p:nvPr/>
        </p:nvSpPr>
        <p:spPr>
          <a:xfrm>
            <a:off x="390525" y="2416581"/>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4" name="Text 31"/>
          <p:cNvSpPr/>
          <p:nvPr/>
        </p:nvSpPr>
        <p:spPr>
          <a:xfrm>
            <a:off x="2361000" y="2416585"/>
            <a:ext cx="1719599"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Graphiques en aires (Tendance),</a:t>
            </a:r>
            <a:endParaRPr lang="en-US" sz="819" dirty="0"/>
          </a:p>
        </p:txBody>
      </p:sp>
      <p:sp>
        <p:nvSpPr>
          <p:cNvPr id="35" name="Text 32"/>
          <p:cNvSpPr/>
          <p:nvPr/>
        </p:nvSpPr>
        <p:spPr>
          <a:xfrm>
            <a:off x="542944" y="2549928"/>
            <a:ext cx="3303438"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barres (Comparaison) et Donut (Vue globale) injectés via JSON.</a:t>
            </a:r>
            <a:endParaRPr lang="en-US" sz="819" dirty="0"/>
          </a:p>
        </p:txBody>
      </p:sp>
      <p:sp>
        <p:nvSpPr>
          <p:cNvPr id="36" name="Shape 33"/>
          <p:cNvSpPr/>
          <p:nvPr/>
        </p:nvSpPr>
        <p:spPr>
          <a:xfrm>
            <a:off x="390525" y="2759480"/>
            <a:ext cx="4052888" cy="400050"/>
          </a:xfrm>
          <a:prstGeom prst="rect">
            <a:avLst/>
          </a:prstGeom>
          <a:noFill/>
          <a:ln/>
        </p:spPr>
      </p:sp>
      <p:sp>
        <p:nvSpPr>
          <p:cNvPr id="37" name="Text 34"/>
          <p:cNvSpPr/>
          <p:nvPr/>
        </p:nvSpPr>
        <p:spPr>
          <a:xfrm>
            <a:off x="542944" y="2759480"/>
            <a:ext cx="1012341" cy="133350"/>
          </a:xfrm>
          <a:prstGeom prst="rect">
            <a:avLst/>
          </a:prstGeom>
          <a:noFill/>
          <a:ln/>
        </p:spPr>
        <p:txBody>
          <a:bodyPr wrap="square" lIns="0" tIns="0" rIns="0" bIns="0" rtlCol="0" anchor="ctr"/>
          <a:lstStyle/>
          <a:p>
            <a:pPr algn="l" indent="0" marL="0">
              <a:lnSpc>
                <a:spcPts val="992"/>
              </a:lnSpc>
              <a:buNone/>
            </a:pPr>
            <a:r>
              <a:rPr lang="en-US" sz="819" b="1" dirty="0">
                <a:solidFill>
                  <a:srgbClr val="D1D5DB">
                    <a:alpha val="99000"/>
                  </a:srgbClr>
                </a:solidFill>
                <a:latin typeface="Inter" pitchFamily="34" charset="0"/>
                <a:ea typeface="Inter" pitchFamily="34" charset="-122"/>
                <a:cs typeface="Inter" pitchFamily="34" charset="-120"/>
              </a:rPr>
              <a:t>Micro-animations :</a:t>
            </a:r>
            <a:endParaRPr lang="en-US" sz="819" dirty="0"/>
          </a:p>
        </p:txBody>
      </p:sp>
      <p:sp>
        <p:nvSpPr>
          <p:cNvPr id="38" name="Text 35"/>
          <p:cNvSpPr/>
          <p:nvPr/>
        </p:nvSpPr>
        <p:spPr>
          <a:xfrm>
            <a:off x="390525" y="2759480"/>
            <a:ext cx="79772" cy="133350"/>
          </a:xfrm>
          <a:prstGeom prst="rect">
            <a:avLst/>
          </a:prstGeom>
          <a:noFill/>
          <a:ln/>
        </p:spPr>
        <p:txBody>
          <a:bodyPr wrap="square" lIns="0" tIns="0" rIns="0" bIns="0" rtlCol="0" anchor="ctr"/>
          <a:lstStyle/>
          <a:p>
            <a:pPr algn="l" indent="0" marL="0">
              <a:lnSpc>
                <a:spcPts val="992"/>
              </a:lnSpc>
              <a:buNone/>
            </a:pPr>
            <a:r>
              <a:rPr lang="en-US" sz="819" b="1" dirty="0">
                <a:solidFill>
                  <a:srgbClr val="06B6D4">
                    <a:alpha val="99000"/>
                  </a:srgbClr>
                </a:solidFill>
                <a:latin typeface="Inter" pitchFamily="34" charset="0"/>
                <a:ea typeface="Inter" pitchFamily="34" charset="-122"/>
                <a:cs typeface="Inter" pitchFamily="34" charset="-120"/>
              </a:rPr>
              <a:t>▹</a:t>
            </a:r>
            <a:endParaRPr lang="en-US" sz="819" dirty="0"/>
          </a:p>
        </p:txBody>
      </p:sp>
      <p:sp>
        <p:nvSpPr>
          <p:cNvPr id="39" name="Text 36"/>
          <p:cNvSpPr/>
          <p:nvPr/>
        </p:nvSpPr>
        <p:spPr>
          <a:xfrm>
            <a:off x="1553542" y="2759480"/>
            <a:ext cx="2575062"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 JS personnalisé pour l'effet d'incrémentation des</a:t>
            </a:r>
            <a:endParaRPr lang="en-US" sz="819" dirty="0"/>
          </a:p>
        </p:txBody>
      </p:sp>
      <p:sp>
        <p:nvSpPr>
          <p:cNvPr id="40" name="Text 37"/>
          <p:cNvSpPr/>
          <p:nvPr/>
        </p:nvSpPr>
        <p:spPr>
          <a:xfrm>
            <a:off x="542944" y="2892823"/>
            <a:ext cx="3671794"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chiffres, et le suivi de souris CSS (effets de lumière sur les bordures de</a:t>
            </a:r>
            <a:endParaRPr lang="en-US" sz="819" dirty="0"/>
          </a:p>
        </p:txBody>
      </p:sp>
      <p:sp>
        <p:nvSpPr>
          <p:cNvPr id="41" name="Text 38"/>
          <p:cNvSpPr/>
          <p:nvPr/>
        </p:nvSpPr>
        <p:spPr>
          <a:xfrm>
            <a:off x="542944" y="3026170"/>
            <a:ext cx="397661" cy="133350"/>
          </a:xfrm>
          <a:prstGeom prst="rect">
            <a:avLst/>
          </a:prstGeom>
          <a:noFill/>
          <a:ln/>
        </p:spPr>
        <p:txBody>
          <a:bodyPr wrap="square" lIns="0" tIns="0" rIns="0" bIns="0" rtlCol="0" anchor="ctr"/>
          <a:lstStyle/>
          <a:p>
            <a:pPr algn="l" indent="0" marL="0">
              <a:lnSpc>
                <a:spcPts val="992"/>
              </a:lnSpc>
              <a:buNone/>
            </a:pPr>
            <a:r>
              <a:rPr lang="en-US" sz="819" dirty="0">
                <a:solidFill>
                  <a:srgbClr val="D1D5DB">
                    <a:alpha val="99000"/>
                  </a:srgbClr>
                </a:solidFill>
                <a:latin typeface="Inter" pitchFamily="34" charset="0"/>
                <a:ea typeface="Inter" pitchFamily="34" charset="-122"/>
                <a:cs typeface="Inter" pitchFamily="34" charset="-120"/>
              </a:rPr>
              <a:t>cartes).</a:t>
            </a:r>
            <a:endParaRPr lang="en-US" sz="819" dirty="0"/>
          </a:p>
        </p:txBody>
      </p:sp>
      <p:sp>
        <p:nvSpPr>
          <p:cNvPr id="42" name="Shape 39"/>
          <p:cNvSpPr/>
          <p:nvPr/>
        </p:nvSpPr>
        <p:spPr>
          <a:xfrm>
            <a:off x="4700588" y="1421217"/>
            <a:ext cx="4052888" cy="1957388"/>
          </a:xfrm>
          <a:prstGeom prst="roundRect">
            <a:avLst>
              <a:gd name="adj" fmla="val 8876"/>
            </a:avLst>
          </a:prstGeom>
          <a:solidFill>
            <a:srgbClr val="000000"/>
          </a:solidFill>
          <a:ln w="4524">
            <a:solidFill>
              <a:srgbClr val="1A2236"/>
            </a:solidFill>
            <a:prstDash val="solid"/>
          </a:ln>
        </p:spPr>
      </p:sp>
      <p:sp>
        <p:nvSpPr>
          <p:cNvPr id="43" name="Shape 40"/>
          <p:cNvSpPr/>
          <p:nvPr/>
        </p:nvSpPr>
        <p:spPr>
          <a:xfrm>
            <a:off x="4772025" y="1492655"/>
            <a:ext cx="3910013" cy="1814513"/>
          </a:xfrm>
          <a:prstGeom prst="roundRect">
            <a:avLst>
              <a:gd name="adj" fmla="val 4031"/>
            </a:avLst>
          </a:prstGeom>
          <a:solidFill>
            <a:srgbClr val="080B12"/>
          </a:solidFill>
          <a:ln w="4524">
            <a:solidFill>
              <a:srgbClr val="1A2236"/>
            </a:solidFill>
            <a:prstDash val="solid"/>
          </a:ln>
        </p:spPr>
      </p:sp>
      <p:sp>
        <p:nvSpPr>
          <p:cNvPr id="44" name="Shape 41"/>
          <p:cNvSpPr/>
          <p:nvPr/>
        </p:nvSpPr>
        <p:spPr>
          <a:xfrm>
            <a:off x="4872038" y="1592667"/>
            <a:ext cx="3709988" cy="71438"/>
          </a:xfrm>
          <a:prstGeom prst="rect">
            <a:avLst/>
          </a:prstGeom>
          <a:noFill/>
          <a:ln/>
        </p:spPr>
      </p:sp>
      <p:sp>
        <p:nvSpPr>
          <p:cNvPr id="45" name="Shape 42"/>
          <p:cNvSpPr/>
          <p:nvPr/>
        </p:nvSpPr>
        <p:spPr>
          <a:xfrm>
            <a:off x="4872038" y="1592667"/>
            <a:ext cx="3709988" cy="71438"/>
          </a:xfrm>
          <a:prstGeom prst="rect">
            <a:avLst/>
          </a:prstGeom>
          <a:noFill/>
          <a:ln/>
        </p:spPr>
      </p:sp>
      <p:sp>
        <p:nvSpPr>
          <p:cNvPr id="46" name="Text 43"/>
          <p:cNvSpPr/>
          <p:nvPr/>
        </p:nvSpPr>
        <p:spPr>
          <a:xfrm>
            <a:off x="4872038" y="1592667"/>
            <a:ext cx="3709988" cy="71438"/>
          </a:xfrm>
          <a:prstGeom prst="rect">
            <a:avLst/>
          </a:prstGeom>
          <a:noFill/>
          <a:ln/>
        </p:spPr>
        <p:txBody>
          <a:bodyPr wrap="square" lIns="0" tIns="0" rIns="0" bIns="0" rtlCol="0" anchor="ctr"/>
          <a:lstStyle/>
          <a:p>
            <a:pPr algn="l" indent="0" marL="0">
              <a:lnSpc>
                <a:spcPts val="517"/>
              </a:lnSpc>
              <a:buNone/>
            </a:pPr>
            <a:r>
              <a:rPr lang="en-US" sz="427" b="1" dirty="0">
                <a:solidFill>
                  <a:srgbClr val="FFFFFF">
                    <a:alpha val="99000"/>
                  </a:srgbClr>
                </a:solidFill>
                <a:latin typeface="Inter" pitchFamily="34" charset="0"/>
                <a:ea typeface="Inter" pitchFamily="34" charset="-122"/>
                <a:cs typeface="Inter" pitchFamily="34" charset="-120"/>
              </a:rPr>
              <a:t>Campus IT - DCS Games</a:t>
            </a:r>
            <a:endParaRPr lang="en-US" sz="427" dirty="0"/>
          </a:p>
        </p:txBody>
      </p:sp>
      <p:sp>
        <p:nvSpPr>
          <p:cNvPr id="47" name="Shape 44"/>
          <p:cNvSpPr/>
          <p:nvPr/>
        </p:nvSpPr>
        <p:spPr>
          <a:xfrm>
            <a:off x="4872038" y="1792692"/>
            <a:ext cx="3709988" cy="385763"/>
          </a:xfrm>
          <a:prstGeom prst="rect">
            <a:avLst/>
          </a:prstGeom>
          <a:noFill/>
          <a:ln/>
        </p:spPr>
      </p:sp>
      <p:sp>
        <p:nvSpPr>
          <p:cNvPr id="48" name="Shape 45"/>
          <p:cNvSpPr/>
          <p:nvPr/>
        </p:nvSpPr>
        <p:spPr>
          <a:xfrm>
            <a:off x="4872038" y="1792692"/>
            <a:ext cx="1192212" cy="385763"/>
          </a:xfrm>
          <a:prstGeom prst="roundRect">
            <a:avLst/>
          </a:prstGeom>
          <a:solidFill>
            <a:srgbClr val="7C3AED">
              <a:alpha val="20000"/>
            </a:srgbClr>
          </a:solidFill>
          <a:ln w="4524">
            <a:solidFill>
              <a:srgbClr val="7C3AED">
                <a:alpha val="40000"/>
              </a:srgbClr>
            </a:solidFill>
            <a:prstDash val="solid"/>
          </a:ln>
        </p:spPr>
      </p:sp>
      <p:sp>
        <p:nvSpPr>
          <p:cNvPr id="49" name="Shape 46"/>
          <p:cNvSpPr/>
          <p:nvPr/>
        </p:nvSpPr>
        <p:spPr>
          <a:xfrm>
            <a:off x="6130928" y="1792692"/>
            <a:ext cx="1192213" cy="385763"/>
          </a:xfrm>
          <a:prstGeom prst="roundRect">
            <a:avLst/>
          </a:prstGeom>
          <a:solidFill>
            <a:srgbClr val="06B6D4">
              <a:alpha val="20000"/>
            </a:srgbClr>
          </a:solidFill>
          <a:ln w="4524">
            <a:solidFill>
              <a:srgbClr val="06B6D4">
                <a:alpha val="40000"/>
              </a:srgbClr>
            </a:solidFill>
            <a:prstDash val="solid"/>
          </a:ln>
        </p:spPr>
      </p:sp>
      <p:sp>
        <p:nvSpPr>
          <p:cNvPr id="50" name="Shape 47"/>
          <p:cNvSpPr/>
          <p:nvPr/>
        </p:nvSpPr>
        <p:spPr>
          <a:xfrm>
            <a:off x="7389809" y="1792692"/>
            <a:ext cx="1192213" cy="385763"/>
          </a:xfrm>
          <a:prstGeom prst="roundRect">
            <a:avLst/>
          </a:prstGeom>
          <a:solidFill>
            <a:srgbClr val="F59E0B">
              <a:alpha val="20000"/>
            </a:srgbClr>
          </a:solidFill>
          <a:ln w="4524">
            <a:solidFill>
              <a:srgbClr val="F59E0B">
                <a:alpha val="40000"/>
              </a:srgbClr>
            </a:solidFill>
            <a:prstDash val="solid"/>
          </a:ln>
        </p:spPr>
      </p:sp>
      <p:sp>
        <p:nvSpPr>
          <p:cNvPr id="51" name="Shape 48"/>
          <p:cNvSpPr/>
          <p:nvPr/>
        </p:nvSpPr>
        <p:spPr>
          <a:xfrm>
            <a:off x="4872038" y="2307042"/>
            <a:ext cx="3709988" cy="962025"/>
          </a:xfrm>
          <a:prstGeom prst="rect">
            <a:avLst/>
          </a:prstGeom>
          <a:noFill/>
          <a:ln/>
        </p:spPr>
      </p:sp>
      <p:pic>
        <p:nvPicPr>
          <p:cNvPr id="52" name="Image 0" descr="preencoded.png">    </p:cNvPr>
          <p:cNvPicPr>
            <a:picLocks noChangeAspect="1"/>
          </p:cNvPicPr>
          <p:nvPr/>
        </p:nvPicPr>
        <p:blipFill>
          <a:blip r:embed="rId1"/>
          <a:srcRect l="0" r="0" t="0" b="0"/>
          <a:stretch/>
        </p:blipFill>
        <p:spPr>
          <a:xfrm>
            <a:off x="4872038" y="2307042"/>
            <a:ext cx="2425684" cy="962025"/>
          </a:xfrm>
          <a:prstGeom prst="rect">
            <a:avLst/>
          </a:prstGeom>
        </p:spPr>
      </p:pic>
      <p:sp>
        <p:nvSpPr>
          <p:cNvPr id="53" name="Shape 49"/>
          <p:cNvSpPr/>
          <p:nvPr/>
        </p:nvSpPr>
        <p:spPr>
          <a:xfrm>
            <a:off x="7364397" y="2307042"/>
            <a:ext cx="1217628" cy="962025"/>
          </a:xfrm>
          <a:prstGeom prst="roundRect">
            <a:avLst>
              <a:gd name="adj" fmla="val 7604"/>
            </a:avLst>
          </a:prstGeom>
          <a:solidFill>
            <a:srgbClr val="0F1623">
              <a:alpha val="70000"/>
            </a:srgbClr>
          </a:solidFill>
          <a:ln w="4524">
            <a:solidFill>
              <a:srgbClr val="1A2236"/>
            </a:solidFill>
            <a:prstDash val="solid"/>
          </a:ln>
        </p:spPr>
      </p:sp>
      <p:sp>
        <p:nvSpPr>
          <p:cNvPr id="54" name="Shape 50"/>
          <p:cNvSpPr/>
          <p:nvPr/>
        </p:nvSpPr>
        <p:spPr>
          <a:xfrm>
            <a:off x="7782716" y="2597555"/>
            <a:ext cx="381000" cy="381000"/>
          </a:xfrm>
          <a:prstGeom prst="roundRect">
            <a:avLst/>
          </a:prstGeom>
          <a:noFill/>
          <a:ln w="63341">
            <a:solidFill>
              <a:srgbClr val="333333"/>
            </a:solidFill>
            <a:prstDash val="solid"/>
          </a:ln>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2643188" y="642922"/>
            <a:ext cx="3857625" cy="3857625"/>
          </a:xfrm>
          <a:prstGeom prst="roundRect">
            <a:avLst/>
          </a:prstGeom>
          <a:noFill/>
          <a:ln/>
        </p:spPr>
      </p:sp>
      <p:sp>
        <p:nvSpPr>
          <p:cNvPr id="5" name="Shape 2"/>
          <p:cNvSpPr/>
          <p:nvPr/>
        </p:nvSpPr>
        <p:spPr>
          <a:xfrm>
            <a:off x="4763" y="4763"/>
            <a:ext cx="9134475" cy="5133975"/>
          </a:xfrm>
          <a:prstGeom prst="rect">
            <a:avLst/>
          </a:prstGeom>
          <a:noFill/>
          <a:ln/>
        </p:spPr>
      </p:sp>
      <p:sp>
        <p:nvSpPr>
          <p:cNvPr id="6" name="Shape 3"/>
          <p:cNvSpPr/>
          <p:nvPr/>
        </p:nvSpPr>
        <p:spPr>
          <a:xfrm>
            <a:off x="390525" y="328613"/>
            <a:ext cx="8362951" cy="1030557"/>
          </a:xfrm>
          <a:prstGeom prst="rect">
            <a:avLst/>
          </a:prstGeom>
          <a:noFill/>
          <a:ln/>
        </p:spPr>
      </p:sp>
      <p:sp>
        <p:nvSpPr>
          <p:cNvPr id="7" name="Shape 4"/>
          <p:cNvSpPr/>
          <p:nvPr/>
        </p:nvSpPr>
        <p:spPr>
          <a:xfrm>
            <a:off x="390525" y="328613"/>
            <a:ext cx="8362950" cy="840057"/>
          </a:xfrm>
          <a:prstGeom prst="rect">
            <a:avLst/>
          </a:prstGeom>
          <a:noFill/>
          <a:ln/>
        </p:spPr>
      </p:sp>
      <p:sp>
        <p:nvSpPr>
          <p:cNvPr id="8" name="Shape 5"/>
          <p:cNvSpPr/>
          <p:nvPr/>
        </p:nvSpPr>
        <p:spPr>
          <a:xfrm>
            <a:off x="390525" y="328613"/>
            <a:ext cx="2671763" cy="840057"/>
          </a:xfrm>
          <a:prstGeom prst="rect">
            <a:avLst/>
          </a:prstGeom>
          <a:noFill/>
          <a:ln/>
        </p:spPr>
      </p:sp>
      <p:sp>
        <p:nvSpPr>
          <p:cNvPr id="9" name="Shape 6"/>
          <p:cNvSpPr/>
          <p:nvPr/>
        </p:nvSpPr>
        <p:spPr>
          <a:xfrm>
            <a:off x="390525" y="328613"/>
            <a:ext cx="519112" cy="195262"/>
          </a:xfrm>
          <a:prstGeom prst="roundRect">
            <a:avLst>
              <a:gd name="adj" fmla="val 627514"/>
            </a:avLst>
          </a:prstGeom>
          <a:solidFill>
            <a:srgbClr val="06B6D4">
              <a:alpha val="18000"/>
            </a:srgbClr>
          </a:solidFill>
          <a:ln w="4524">
            <a:solidFill>
              <a:srgbClr val="06B6D4">
                <a:alpha val="40000"/>
              </a:srgbClr>
            </a:solidFill>
            <a:prstDash val="solid"/>
          </a:ln>
        </p:spPr>
      </p:sp>
      <p:sp>
        <p:nvSpPr>
          <p:cNvPr id="10" name="Text 7"/>
          <p:cNvSpPr/>
          <p:nvPr/>
        </p:nvSpPr>
        <p:spPr>
          <a:xfrm>
            <a:off x="500063" y="371475"/>
            <a:ext cx="300038" cy="109538"/>
          </a:xfrm>
          <a:prstGeom prst="rect">
            <a:avLst/>
          </a:prstGeom>
          <a:noFill/>
          <a:ln/>
        </p:spPr>
        <p:txBody>
          <a:bodyPr wrap="square" lIns="0" tIns="0" rIns="0" bIns="0" rtlCol="0" anchor="ctr"/>
          <a:lstStyle/>
          <a:p>
            <a:pPr algn="l" indent="0" marL="0">
              <a:lnSpc>
                <a:spcPts val="819"/>
              </a:lnSpc>
              <a:buNone/>
            </a:pPr>
            <a:r>
              <a:rPr lang="en-US" sz="677" b="1" spc="47" kern="0" dirty="0">
                <a:solidFill>
                  <a:srgbClr val="06B6D4">
                    <a:alpha val="99000"/>
                  </a:srgbClr>
                </a:solidFill>
                <a:latin typeface="Inter" pitchFamily="34" charset="0"/>
                <a:ea typeface="Inter" pitchFamily="34" charset="-122"/>
                <a:cs typeface="Inter" pitchFamily="34" charset="-120"/>
              </a:rPr>
              <a:t>BILAN</a:t>
            </a:r>
            <a:endParaRPr lang="en-US" sz="677" dirty="0"/>
          </a:p>
        </p:txBody>
      </p:sp>
      <p:sp>
        <p:nvSpPr>
          <p:cNvPr id="11" name="Text 8"/>
          <p:cNvSpPr/>
          <p:nvPr/>
        </p:nvSpPr>
        <p:spPr>
          <a:xfrm>
            <a:off x="390525" y="647700"/>
            <a:ext cx="2671763" cy="328613"/>
          </a:xfrm>
          <a:prstGeom prst="rect">
            <a:avLst/>
          </a:prstGeom>
          <a:noFill/>
          <a:ln/>
        </p:spPr>
        <p:txBody>
          <a:bodyPr wrap="square" lIns="0" tIns="0" rIns="0" bIns="0" rtlCol="0" anchor="ctr"/>
          <a:lstStyle/>
          <a:p>
            <a:pPr algn="l" indent="0" marL="0">
              <a:lnSpc>
                <a:spcPts val="2437"/>
              </a:lnSpc>
              <a:buNone/>
            </a:pPr>
            <a:r>
              <a:rPr lang="en-US" sz="2034" b="1" spc="-20" kern="0" dirty="0">
                <a:solidFill>
                  <a:srgbClr val="F0F4FF">
                    <a:alpha val="99000"/>
                  </a:srgbClr>
                </a:solidFill>
                <a:latin typeface="Inter" pitchFamily="34" charset="0"/>
                <a:ea typeface="Inter" pitchFamily="34" charset="-122"/>
                <a:cs typeface="Inter" pitchFamily="34" charset="-120"/>
              </a:rPr>
              <a:t>Synergie Inter-Pôles</a:t>
            </a:r>
            <a:endParaRPr lang="en-US" sz="2034" dirty="0"/>
          </a:p>
        </p:txBody>
      </p:sp>
      <p:sp>
        <p:nvSpPr>
          <p:cNvPr id="12" name="Shape 9"/>
          <p:cNvSpPr/>
          <p:nvPr/>
        </p:nvSpPr>
        <p:spPr>
          <a:xfrm>
            <a:off x="8410575" y="328613"/>
            <a:ext cx="342900" cy="242887"/>
          </a:xfrm>
          <a:prstGeom prst="roundRect">
            <a:avLst>
              <a:gd name="adj" fmla="val 101647"/>
            </a:avLst>
          </a:prstGeom>
          <a:solidFill>
            <a:srgbClr val="0F1623"/>
          </a:solidFill>
          <a:ln w="4524">
            <a:solidFill>
              <a:srgbClr val="1A2236"/>
            </a:solidFill>
            <a:prstDash val="solid"/>
          </a:ln>
        </p:spPr>
      </p:sp>
      <p:sp>
        <p:nvSpPr>
          <p:cNvPr id="13" name="Text 10"/>
          <p:cNvSpPr/>
          <p:nvPr/>
        </p:nvSpPr>
        <p:spPr>
          <a:xfrm>
            <a:off x="8520113" y="385763"/>
            <a:ext cx="123825" cy="128588"/>
          </a:xfrm>
          <a:prstGeom prst="rect">
            <a:avLst/>
          </a:prstGeom>
          <a:noFill/>
          <a:ln/>
        </p:spPr>
        <p:txBody>
          <a:bodyPr wrap="square" lIns="0" tIns="0" rIns="0" bIns="0" rtlCol="0" anchor="ctr"/>
          <a:lstStyle/>
          <a:p>
            <a:pPr algn="l" indent="0" marL="0">
              <a:lnSpc>
                <a:spcPts val="949"/>
              </a:lnSpc>
              <a:buNone/>
            </a:pPr>
            <a:r>
              <a:rPr lang="en-US" sz="784" b="1" dirty="0">
                <a:solidFill>
                  <a:srgbClr val="5C6A82">
                    <a:alpha val="99000"/>
                  </a:srgbClr>
                </a:solidFill>
                <a:latin typeface="Inter" pitchFamily="34" charset="0"/>
                <a:ea typeface="Inter" pitchFamily="34" charset="-122"/>
                <a:cs typeface="Inter" pitchFamily="34" charset="-120"/>
              </a:rPr>
              <a:t>13</a:t>
            </a:r>
            <a:endParaRPr lang="en-US" sz="784" dirty="0"/>
          </a:p>
        </p:txBody>
      </p:sp>
      <p:sp>
        <p:nvSpPr>
          <p:cNvPr id="14" name="Shape 11"/>
          <p:cNvSpPr/>
          <p:nvPr/>
        </p:nvSpPr>
        <p:spPr>
          <a:xfrm>
            <a:off x="390525" y="1359170"/>
            <a:ext cx="8362951" cy="671513"/>
          </a:xfrm>
          <a:prstGeom prst="rect">
            <a:avLst/>
          </a:prstGeom>
          <a:noFill/>
          <a:ln/>
        </p:spPr>
      </p:sp>
      <p:sp>
        <p:nvSpPr>
          <p:cNvPr id="15" name="Shape 12"/>
          <p:cNvSpPr/>
          <p:nvPr/>
        </p:nvSpPr>
        <p:spPr>
          <a:xfrm>
            <a:off x="2000250" y="1359170"/>
            <a:ext cx="5143499" cy="414338"/>
          </a:xfrm>
          <a:prstGeom prst="rect">
            <a:avLst/>
          </a:prstGeom>
          <a:noFill/>
          <a:ln/>
        </p:spPr>
      </p:sp>
      <p:sp>
        <p:nvSpPr>
          <p:cNvPr id="16" name="Text 13"/>
          <p:cNvSpPr/>
          <p:nvPr/>
        </p:nvSpPr>
        <p:spPr>
          <a:xfrm>
            <a:off x="2052637" y="1359170"/>
            <a:ext cx="5038725" cy="414338"/>
          </a:xfrm>
          <a:prstGeom prst="rect">
            <a:avLst/>
          </a:prstGeom>
          <a:noFill/>
          <a:ln/>
        </p:spPr>
        <p:txBody>
          <a:bodyPr wrap="square" lIns="0" tIns="0" rIns="0" bIns="0" rtlCol="0" anchor="ctr"/>
          <a:lstStyle/>
          <a:p>
            <a:pPr algn="ctr" indent="0" marL="0">
              <a:lnSpc>
                <a:spcPts val="1539"/>
              </a:lnSpc>
              <a:buNone/>
            </a:pPr>
            <a:r>
              <a:rPr lang="en-US" sz="962" dirty="0">
                <a:solidFill>
                  <a:srgbClr val="5C6A82">
                    <a:alpha val="99000"/>
                  </a:srgbClr>
                </a:solidFill>
                <a:latin typeface="Inter" pitchFamily="34" charset="0"/>
                <a:ea typeface="Inter" pitchFamily="34" charset="-122"/>
                <a:cs typeface="Inter" pitchFamily="34" charset="-120"/>
              </a:rPr>
              <a:t>La réussite de l'application DCS Games IT a reposé sur une collaboration technique</a:t>
            </a:r>
            <a:endParaRPr lang="en-US" sz="962" dirty="0"/>
          </a:p>
          <a:p>
            <a:pPr algn="ctr" indent="0" marL="0">
              <a:lnSpc>
                <a:spcPts val="1539"/>
              </a:lnSpc>
              <a:buNone/>
            </a:pPr>
            <a:r>
              <a:rPr lang="en-US" sz="962" dirty="0">
                <a:solidFill>
                  <a:srgbClr val="5C6A82">
                    <a:alpha val="99000"/>
                  </a:srgbClr>
                </a:solidFill>
                <a:latin typeface="Inter" pitchFamily="34" charset="0"/>
                <a:ea typeface="Inter" pitchFamily="34" charset="-122"/>
                <a:cs typeface="Inter" pitchFamily="34" charset="-120"/>
              </a:rPr>
              <a:t>fluide et sécurisée entre l'Infrastructure et le Développement.</a:t>
            </a:r>
            <a:endParaRPr lang="en-US" sz="962" dirty="0"/>
          </a:p>
        </p:txBody>
      </p:sp>
      <p:sp>
        <p:nvSpPr>
          <p:cNvPr id="17" name="Shape 14"/>
          <p:cNvSpPr/>
          <p:nvPr/>
        </p:nvSpPr>
        <p:spPr>
          <a:xfrm>
            <a:off x="390525" y="2030682"/>
            <a:ext cx="8362951" cy="1890713"/>
          </a:xfrm>
          <a:prstGeom prst="rect">
            <a:avLst/>
          </a:prstGeom>
          <a:noFill/>
          <a:ln/>
        </p:spPr>
      </p:sp>
      <p:sp>
        <p:nvSpPr>
          <p:cNvPr id="18" name="Shape 15"/>
          <p:cNvSpPr/>
          <p:nvPr/>
        </p:nvSpPr>
        <p:spPr>
          <a:xfrm>
            <a:off x="390525" y="2159270"/>
            <a:ext cx="8362951" cy="1762125"/>
          </a:xfrm>
          <a:prstGeom prst="rect">
            <a:avLst/>
          </a:prstGeom>
          <a:noFill/>
          <a:ln/>
        </p:spPr>
      </p:sp>
      <p:sp>
        <p:nvSpPr>
          <p:cNvPr id="19" name="Shape 16"/>
          <p:cNvSpPr/>
          <p:nvPr/>
        </p:nvSpPr>
        <p:spPr>
          <a:xfrm>
            <a:off x="390525" y="2159270"/>
            <a:ext cx="2660618" cy="1762125"/>
          </a:xfrm>
          <a:prstGeom prst="roundRect">
            <a:avLst>
              <a:gd name="adj" fmla="val 9859"/>
            </a:avLst>
          </a:prstGeom>
          <a:solidFill>
            <a:srgbClr val="0F1623">
              <a:alpha val="70000"/>
            </a:srgbClr>
          </a:solidFill>
          <a:ln w="4524">
            <a:solidFill>
              <a:srgbClr val="1A2236"/>
            </a:solidFill>
            <a:prstDash val="solid"/>
          </a:ln>
        </p:spPr>
      </p:sp>
      <p:sp>
        <p:nvSpPr>
          <p:cNvPr id="20" name="Shape 17"/>
          <p:cNvSpPr/>
          <p:nvPr/>
        </p:nvSpPr>
        <p:spPr>
          <a:xfrm>
            <a:off x="1604153" y="2354532"/>
            <a:ext cx="233362" cy="233362"/>
          </a:xfrm>
          <a:prstGeom prst="roundRect">
            <a:avLst>
              <a:gd name="adj" fmla="val 43102"/>
            </a:avLst>
          </a:prstGeom>
          <a:solidFill>
            <a:srgbClr val="7C3AED">
              <a:alpha val="18000"/>
            </a:srgbClr>
          </a:solidFill>
          <a:ln w="4524">
            <a:solidFill>
              <a:srgbClr val="7C3AED">
                <a:alpha val="40000"/>
              </a:srgbClr>
            </a:solidFill>
            <a:prstDash val="solid"/>
          </a:ln>
        </p:spPr>
      </p:sp>
      <p:sp>
        <p:nvSpPr>
          <p:cNvPr id="21" name="Text 18"/>
          <p:cNvSpPr/>
          <p:nvPr/>
        </p:nvSpPr>
        <p:spPr>
          <a:xfrm>
            <a:off x="1663684" y="2404539"/>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A78BFA">
                    <a:alpha val="99000"/>
                  </a:srgbClr>
                </a:solidFill>
                <a:latin typeface="Inter" pitchFamily="34" charset="0"/>
                <a:ea typeface="Inter" pitchFamily="34" charset="-122"/>
                <a:cs typeface="Inter" pitchFamily="34" charset="-120"/>
              </a:rPr>
              <a:t>🤝</a:t>
            </a:r>
            <a:endParaRPr lang="en-US" sz="855" dirty="0"/>
          </a:p>
        </p:txBody>
      </p:sp>
      <p:sp>
        <p:nvSpPr>
          <p:cNvPr id="22" name="Shape 19"/>
          <p:cNvSpPr/>
          <p:nvPr/>
        </p:nvSpPr>
        <p:spPr>
          <a:xfrm>
            <a:off x="585788" y="2683145"/>
            <a:ext cx="2270094" cy="185738"/>
          </a:xfrm>
          <a:prstGeom prst="rect">
            <a:avLst/>
          </a:prstGeom>
          <a:noFill/>
          <a:ln/>
        </p:spPr>
      </p:sp>
      <p:sp>
        <p:nvSpPr>
          <p:cNvPr id="23" name="Text 20"/>
          <p:cNvSpPr/>
          <p:nvPr/>
        </p:nvSpPr>
        <p:spPr>
          <a:xfrm>
            <a:off x="1137428" y="2683145"/>
            <a:ext cx="1166813" cy="185738"/>
          </a:xfrm>
          <a:prstGeom prst="rect">
            <a:avLst/>
          </a:prstGeom>
          <a:noFill/>
          <a:ln/>
        </p:spPr>
        <p:txBody>
          <a:bodyPr wrap="square" lIns="0" tIns="0" rIns="0" bIns="0" rtlCol="0" anchor="ctr"/>
          <a:lstStyle/>
          <a:p>
            <a:pPr algn="ctr" indent="0" marL="0">
              <a:lnSpc>
                <a:spcPts val="1380"/>
              </a:lnSpc>
              <a:buNone/>
            </a:pPr>
            <a:r>
              <a:rPr lang="en-US" sz="1140" b="1" dirty="0">
                <a:solidFill>
                  <a:srgbClr val="A78BFA">
                    <a:alpha val="99000"/>
                  </a:srgbClr>
                </a:solidFill>
                <a:latin typeface="Inter" pitchFamily="34" charset="0"/>
                <a:ea typeface="Inter" pitchFamily="34" charset="-122"/>
                <a:cs typeface="Inter" pitchFamily="34" charset="-120"/>
              </a:rPr>
              <a:t>Communication</a:t>
            </a:r>
            <a:endParaRPr lang="en-US" sz="1140" dirty="0"/>
          </a:p>
        </p:txBody>
      </p:sp>
      <p:sp>
        <p:nvSpPr>
          <p:cNvPr id="24" name="Shape 21"/>
          <p:cNvSpPr/>
          <p:nvPr/>
        </p:nvSpPr>
        <p:spPr>
          <a:xfrm>
            <a:off x="585788" y="2964132"/>
            <a:ext cx="2270094" cy="762000"/>
          </a:xfrm>
          <a:prstGeom prst="rect">
            <a:avLst/>
          </a:prstGeom>
          <a:noFill/>
          <a:ln/>
        </p:spPr>
      </p:sp>
      <p:sp>
        <p:nvSpPr>
          <p:cNvPr id="25" name="Text 22"/>
          <p:cNvSpPr/>
          <p:nvPr/>
        </p:nvSpPr>
        <p:spPr>
          <a:xfrm>
            <a:off x="877528" y="2964132"/>
            <a:ext cx="1686606" cy="7620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Partage constant des informations réseaux (IP</a:t>
            </a:r>
            <a:endParaRPr lang="en-US" sz="712" dirty="0"/>
          </a:p>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virtuelles, accès WireGuard) et des contraintes</a:t>
            </a:r>
            <a:endParaRPr lang="en-US" sz="712" dirty="0"/>
          </a:p>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applicatives (Versions PHP).</a:t>
            </a:r>
            <a:endParaRPr lang="en-US" sz="712" dirty="0"/>
          </a:p>
        </p:txBody>
      </p:sp>
      <p:sp>
        <p:nvSpPr>
          <p:cNvPr id="26" name="Shape 23"/>
          <p:cNvSpPr/>
          <p:nvPr/>
        </p:nvSpPr>
        <p:spPr>
          <a:xfrm>
            <a:off x="3241644" y="2159270"/>
            <a:ext cx="2660666" cy="1762125"/>
          </a:xfrm>
          <a:prstGeom prst="roundRect">
            <a:avLst>
              <a:gd name="adj" fmla="val 9859"/>
            </a:avLst>
          </a:prstGeom>
          <a:solidFill>
            <a:srgbClr val="0F1623">
              <a:alpha val="70000"/>
            </a:srgbClr>
          </a:solidFill>
          <a:ln w="4524">
            <a:solidFill>
              <a:srgbClr val="1A2236"/>
            </a:solidFill>
            <a:prstDash val="solid"/>
          </a:ln>
        </p:spPr>
      </p:sp>
      <p:sp>
        <p:nvSpPr>
          <p:cNvPr id="27" name="Shape 24"/>
          <p:cNvSpPr/>
          <p:nvPr/>
        </p:nvSpPr>
        <p:spPr>
          <a:xfrm>
            <a:off x="4455300" y="2354532"/>
            <a:ext cx="233362" cy="233362"/>
          </a:xfrm>
          <a:prstGeom prst="roundRect">
            <a:avLst>
              <a:gd name="adj" fmla="val 43102"/>
            </a:avLst>
          </a:prstGeom>
          <a:solidFill>
            <a:srgbClr val="06B6D4">
              <a:alpha val="18000"/>
            </a:srgbClr>
          </a:solidFill>
          <a:ln w="4524">
            <a:solidFill>
              <a:srgbClr val="06B6D4">
                <a:alpha val="40000"/>
              </a:srgbClr>
            </a:solidFill>
            <a:prstDash val="solid"/>
          </a:ln>
        </p:spPr>
      </p:sp>
      <p:sp>
        <p:nvSpPr>
          <p:cNvPr id="28" name="Text 25"/>
          <p:cNvSpPr/>
          <p:nvPr/>
        </p:nvSpPr>
        <p:spPr>
          <a:xfrm>
            <a:off x="4514831" y="2404539"/>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06B6D4">
                    <a:alpha val="99000"/>
                  </a:srgbClr>
                </a:solidFill>
                <a:latin typeface="Inter" pitchFamily="34" charset="0"/>
                <a:ea typeface="Inter" pitchFamily="34" charset="-122"/>
                <a:cs typeface="Inter" pitchFamily="34" charset="-120"/>
              </a:rPr>
              <a:t>🔐</a:t>
            </a:r>
            <a:endParaRPr lang="en-US" sz="855" dirty="0"/>
          </a:p>
        </p:txBody>
      </p:sp>
      <p:sp>
        <p:nvSpPr>
          <p:cNvPr id="29" name="Shape 26"/>
          <p:cNvSpPr/>
          <p:nvPr/>
        </p:nvSpPr>
        <p:spPr>
          <a:xfrm>
            <a:off x="3436906" y="2683145"/>
            <a:ext cx="2270141" cy="185738"/>
          </a:xfrm>
          <a:prstGeom prst="rect">
            <a:avLst/>
          </a:prstGeom>
          <a:noFill/>
          <a:ln/>
        </p:spPr>
      </p:sp>
      <p:sp>
        <p:nvSpPr>
          <p:cNvPr id="30" name="Text 27"/>
          <p:cNvSpPr/>
          <p:nvPr/>
        </p:nvSpPr>
        <p:spPr>
          <a:xfrm>
            <a:off x="3929044" y="2683145"/>
            <a:ext cx="1285875" cy="185738"/>
          </a:xfrm>
          <a:prstGeom prst="rect">
            <a:avLst/>
          </a:prstGeom>
          <a:noFill/>
          <a:ln/>
        </p:spPr>
        <p:txBody>
          <a:bodyPr wrap="square" lIns="0" tIns="0" rIns="0" bIns="0" rtlCol="0" anchor="ctr"/>
          <a:lstStyle/>
          <a:p>
            <a:pPr algn="ctr" indent="0" marL="0">
              <a:lnSpc>
                <a:spcPts val="1380"/>
              </a:lnSpc>
              <a:buNone/>
            </a:pPr>
            <a:r>
              <a:rPr lang="en-US" sz="1140" b="1" dirty="0">
                <a:solidFill>
                  <a:srgbClr val="A78BFA">
                    <a:alpha val="99000"/>
                  </a:srgbClr>
                </a:solidFill>
                <a:latin typeface="Inter" pitchFamily="34" charset="0"/>
                <a:ea typeface="Inter" pitchFamily="34" charset="-122"/>
                <a:cs typeface="Inter" pitchFamily="34" charset="-120"/>
              </a:rPr>
              <a:t>Droits et Sécurité</a:t>
            </a:r>
            <a:endParaRPr lang="en-US" sz="1140" dirty="0"/>
          </a:p>
        </p:txBody>
      </p:sp>
      <p:sp>
        <p:nvSpPr>
          <p:cNvPr id="31" name="Shape 28"/>
          <p:cNvSpPr/>
          <p:nvPr/>
        </p:nvSpPr>
        <p:spPr>
          <a:xfrm>
            <a:off x="3436906" y="2964132"/>
            <a:ext cx="2270141" cy="481012"/>
          </a:xfrm>
          <a:prstGeom prst="rect">
            <a:avLst/>
          </a:prstGeom>
          <a:noFill/>
          <a:ln/>
        </p:spPr>
      </p:sp>
      <p:sp>
        <p:nvSpPr>
          <p:cNvPr id="32" name="Text 29"/>
          <p:cNvSpPr/>
          <p:nvPr/>
        </p:nvSpPr>
        <p:spPr>
          <a:xfrm>
            <a:off x="3714517" y="2964129"/>
            <a:ext cx="1716406" cy="1524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Création de l'utilisateur MariaDB limité</a:t>
            </a:r>
            <a:endParaRPr lang="en-US" sz="712" dirty="0"/>
          </a:p>
        </p:txBody>
      </p:sp>
      <p:sp>
        <p:nvSpPr>
          <p:cNvPr id="33" name="Text 30"/>
          <p:cNvSpPr/>
          <p:nvPr/>
        </p:nvSpPr>
        <p:spPr>
          <a:xfrm>
            <a:off x="3585344" y="3140330"/>
            <a:ext cx="572452" cy="1524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app_campus</a:t>
            </a:r>
            <a:endParaRPr lang="en-US" sz="712" dirty="0"/>
          </a:p>
        </p:txBody>
      </p:sp>
      <p:sp>
        <p:nvSpPr>
          <p:cNvPr id="34" name="Text 31"/>
          <p:cNvSpPr/>
          <p:nvPr/>
        </p:nvSpPr>
        <p:spPr>
          <a:xfrm>
            <a:off x="4156844" y="3116528"/>
            <a:ext cx="1403245" cy="1524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 pour protéger l'OS des erreurs</a:t>
            </a:r>
            <a:endParaRPr lang="en-US" sz="712" dirty="0"/>
          </a:p>
        </p:txBody>
      </p:sp>
      <p:sp>
        <p:nvSpPr>
          <p:cNvPr id="35" name="Text 32"/>
          <p:cNvSpPr/>
          <p:nvPr/>
        </p:nvSpPr>
        <p:spPr>
          <a:xfrm>
            <a:off x="4016787" y="3292729"/>
            <a:ext cx="1112098" cy="1524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applicatives potentielles.</a:t>
            </a:r>
            <a:endParaRPr lang="en-US" sz="712" dirty="0"/>
          </a:p>
        </p:txBody>
      </p:sp>
      <p:sp>
        <p:nvSpPr>
          <p:cNvPr id="36" name="Shape 33"/>
          <p:cNvSpPr/>
          <p:nvPr/>
        </p:nvSpPr>
        <p:spPr>
          <a:xfrm>
            <a:off x="6092809" y="2159270"/>
            <a:ext cx="2660666" cy="1762125"/>
          </a:xfrm>
          <a:prstGeom prst="roundRect">
            <a:avLst>
              <a:gd name="adj" fmla="val 9859"/>
            </a:avLst>
          </a:prstGeom>
          <a:solidFill>
            <a:srgbClr val="0F1623">
              <a:alpha val="70000"/>
            </a:srgbClr>
          </a:solidFill>
          <a:ln w="4524">
            <a:solidFill>
              <a:srgbClr val="1A2236"/>
            </a:solidFill>
            <a:prstDash val="solid"/>
          </a:ln>
        </p:spPr>
      </p:sp>
      <p:sp>
        <p:nvSpPr>
          <p:cNvPr id="37" name="Shape 34"/>
          <p:cNvSpPr/>
          <p:nvPr/>
        </p:nvSpPr>
        <p:spPr>
          <a:xfrm>
            <a:off x="7306466" y="2354532"/>
            <a:ext cx="233362" cy="233362"/>
          </a:xfrm>
          <a:prstGeom prst="roundRect">
            <a:avLst>
              <a:gd name="adj" fmla="val 43102"/>
            </a:avLst>
          </a:prstGeom>
          <a:solidFill>
            <a:srgbClr val="22C55E">
              <a:alpha val="18000"/>
            </a:srgbClr>
          </a:solidFill>
          <a:ln w="4524">
            <a:solidFill>
              <a:srgbClr val="22C55E">
                <a:alpha val="40000"/>
              </a:srgbClr>
            </a:solidFill>
            <a:prstDash val="solid"/>
          </a:ln>
        </p:spPr>
      </p:sp>
      <p:sp>
        <p:nvSpPr>
          <p:cNvPr id="38" name="Text 35"/>
          <p:cNvSpPr/>
          <p:nvPr/>
        </p:nvSpPr>
        <p:spPr>
          <a:xfrm>
            <a:off x="7365997" y="2404539"/>
            <a:ext cx="114300" cy="114300"/>
          </a:xfrm>
          <a:prstGeom prst="rect">
            <a:avLst/>
          </a:prstGeom>
          <a:noFill/>
          <a:ln/>
        </p:spPr>
        <p:txBody>
          <a:bodyPr wrap="square" lIns="0" tIns="0" rIns="0" bIns="0" rtlCol="0" anchor="ctr"/>
          <a:lstStyle/>
          <a:p>
            <a:pPr algn="ctr" indent="0" marL="0">
              <a:lnSpc>
                <a:spcPts val="1035"/>
              </a:lnSpc>
              <a:buNone/>
            </a:pPr>
            <a:r>
              <a:rPr lang="en-US" sz="855" dirty="0">
                <a:solidFill>
                  <a:srgbClr val="22C55E">
                    <a:alpha val="99000"/>
                  </a:srgbClr>
                </a:solidFill>
                <a:latin typeface="Inter" pitchFamily="34" charset="0"/>
                <a:ea typeface="Inter" pitchFamily="34" charset="-122"/>
                <a:cs typeface="Inter" pitchFamily="34" charset="-120"/>
              </a:rPr>
              <a:t>🚀</a:t>
            </a:r>
            <a:endParaRPr lang="en-US" sz="855" dirty="0"/>
          </a:p>
        </p:txBody>
      </p:sp>
      <p:sp>
        <p:nvSpPr>
          <p:cNvPr id="39" name="Shape 36"/>
          <p:cNvSpPr/>
          <p:nvPr/>
        </p:nvSpPr>
        <p:spPr>
          <a:xfrm>
            <a:off x="6288072" y="2683145"/>
            <a:ext cx="2270141" cy="185738"/>
          </a:xfrm>
          <a:prstGeom prst="rect">
            <a:avLst/>
          </a:prstGeom>
          <a:noFill/>
          <a:ln/>
        </p:spPr>
      </p:sp>
      <p:sp>
        <p:nvSpPr>
          <p:cNvPr id="40" name="Text 37"/>
          <p:cNvSpPr/>
          <p:nvPr/>
        </p:nvSpPr>
        <p:spPr>
          <a:xfrm>
            <a:off x="6644478" y="2683145"/>
            <a:ext cx="1557338" cy="185738"/>
          </a:xfrm>
          <a:prstGeom prst="rect">
            <a:avLst/>
          </a:prstGeom>
          <a:noFill/>
          <a:ln/>
        </p:spPr>
        <p:txBody>
          <a:bodyPr wrap="square" lIns="0" tIns="0" rIns="0" bIns="0" rtlCol="0" anchor="ctr"/>
          <a:lstStyle/>
          <a:p>
            <a:pPr algn="ctr" indent="0" marL="0">
              <a:lnSpc>
                <a:spcPts val="1380"/>
              </a:lnSpc>
              <a:buNone/>
            </a:pPr>
            <a:r>
              <a:rPr lang="en-US" sz="1140" b="1" dirty="0">
                <a:solidFill>
                  <a:srgbClr val="A78BFA">
                    <a:alpha val="99000"/>
                  </a:srgbClr>
                </a:solidFill>
                <a:latin typeface="Inter" pitchFamily="34" charset="0"/>
                <a:ea typeface="Inter" pitchFamily="34" charset="-122"/>
                <a:cs typeface="Inter" pitchFamily="34" charset="-120"/>
              </a:rPr>
              <a:t>Déploiement Continu</a:t>
            </a:r>
            <a:endParaRPr lang="en-US" sz="1140" dirty="0"/>
          </a:p>
        </p:txBody>
      </p:sp>
      <p:sp>
        <p:nvSpPr>
          <p:cNvPr id="41" name="Shape 38"/>
          <p:cNvSpPr/>
          <p:nvPr/>
        </p:nvSpPr>
        <p:spPr>
          <a:xfrm>
            <a:off x="6288072" y="2964132"/>
            <a:ext cx="2270141" cy="481012"/>
          </a:xfrm>
          <a:prstGeom prst="rect">
            <a:avLst/>
          </a:prstGeom>
          <a:noFill/>
          <a:ln/>
        </p:spPr>
      </p:sp>
      <p:sp>
        <p:nvSpPr>
          <p:cNvPr id="42" name="Text 39"/>
          <p:cNvSpPr/>
          <p:nvPr/>
        </p:nvSpPr>
        <p:spPr>
          <a:xfrm>
            <a:off x="6294983" y="2964129"/>
            <a:ext cx="1514826" cy="1524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Le pôle SISR a préparé le dossier </a:t>
            </a:r>
            <a:endParaRPr lang="en-US" sz="712" dirty="0"/>
          </a:p>
        </p:txBody>
      </p:sp>
      <p:sp>
        <p:nvSpPr>
          <p:cNvPr id="43" name="Text 40"/>
          <p:cNvSpPr/>
          <p:nvPr/>
        </p:nvSpPr>
        <p:spPr>
          <a:xfrm>
            <a:off x="7808249" y="2987931"/>
            <a:ext cx="743902" cy="1524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/var/www/html</a:t>
            </a:r>
            <a:endParaRPr lang="en-US" sz="712" dirty="0"/>
          </a:p>
        </p:txBody>
      </p:sp>
      <p:sp>
        <p:nvSpPr>
          <p:cNvPr id="44" name="Text 41"/>
          <p:cNvSpPr/>
          <p:nvPr/>
        </p:nvSpPr>
        <p:spPr>
          <a:xfrm>
            <a:off x="6369174" y="3140330"/>
            <a:ext cx="2108883" cy="304800"/>
          </a:xfrm>
          <a:prstGeom prst="rect">
            <a:avLst/>
          </a:prstGeom>
          <a:noFill/>
          <a:ln/>
        </p:spPr>
        <p:txBody>
          <a:bodyPr wrap="square" lIns="0" tIns="0" rIns="0" bIns="0" rtlCol="0" anchor="ctr"/>
          <a:lstStyle/>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(chown) pour un envoi des fichiers SFTP fluide</a:t>
            </a:r>
            <a:endParaRPr lang="en-US" sz="712" dirty="0"/>
          </a:p>
          <a:p>
            <a:pPr algn="ctr" indent="0" marL="0">
              <a:lnSpc>
                <a:spcPts val="1140"/>
              </a:lnSpc>
              <a:buNone/>
            </a:pPr>
            <a:r>
              <a:rPr lang="en-US" sz="712" dirty="0">
                <a:solidFill>
                  <a:srgbClr val="5C6A82">
                    <a:alpha val="99000"/>
                  </a:srgbClr>
                </a:solidFill>
                <a:latin typeface="Inter" pitchFamily="34" charset="0"/>
                <a:ea typeface="Inter" pitchFamily="34" charset="-122"/>
                <a:cs typeface="Inter" pitchFamily="34" charset="-120"/>
              </a:rPr>
              <a:t>par le pôle SLAM.</a:t>
            </a:r>
            <a:endParaRPr lang="en-US" sz="712"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p:bgPr>
    </p:bg>
    <p:spTree>
      <p:nvGrpSpPr>
        <p:cNvPr id="1" name=""/>
        <p:cNvGrpSpPr/>
        <p:nvPr/>
      </p:nvGrpSpPr>
      <p:grpSpPr>
        <a:xfrm>
          <a:off x="0" y="0"/>
          <a:ext cx="0" cy="0"/>
          <a:chOff x="0" y="0"/>
          <a:chExt cx="0" cy="0"/>
        </a:xfrm>
      </p:grpSpPr>
      <p:sp>
        <p:nvSpPr>
          <p:cNvPr id="3" name="Shape 0"/>
          <p:cNvSpPr/>
          <p:nvPr/>
        </p:nvSpPr>
        <p:spPr>
          <a:xfrm>
            <a:off x="0" y="0"/>
            <a:ext cx="9144000" cy="5143500"/>
          </a:xfrm>
          <a:prstGeom prst="rect">
            <a:avLst/>
          </a:prstGeom>
          <a:solidFill>
            <a:srgbClr val="080B12"/>
          </a:solidFill>
          <a:ln w="4524">
            <a:solidFill>
              <a:srgbClr val="1A2236"/>
            </a:solidFill>
            <a:prstDash val="solid"/>
          </a:ln>
        </p:spPr>
      </p:sp>
      <p:sp>
        <p:nvSpPr>
          <p:cNvPr id="4" name="Shape 1"/>
          <p:cNvSpPr/>
          <p:nvPr/>
        </p:nvSpPr>
        <p:spPr>
          <a:xfrm>
            <a:off x="-638175" y="-638176"/>
            <a:ext cx="3214688" cy="2571750"/>
          </a:xfrm>
          <a:prstGeom prst="roundRect">
            <a:avLst/>
          </a:prstGeom>
          <a:solidFill>
            <a:srgbClr val="7C3AED">
              <a:alpha val="20000"/>
            </a:srgbClr>
          </a:solidFill>
          <a:ln/>
        </p:spPr>
      </p:sp>
      <p:sp>
        <p:nvSpPr>
          <p:cNvPr id="5" name="Shape 2"/>
          <p:cNvSpPr/>
          <p:nvPr/>
        </p:nvSpPr>
        <p:spPr>
          <a:xfrm>
            <a:off x="6567488" y="2566988"/>
            <a:ext cx="3214688" cy="3214688"/>
          </a:xfrm>
          <a:prstGeom prst="roundRect">
            <a:avLst/>
          </a:prstGeom>
          <a:solidFill>
            <a:srgbClr val="2563EB">
              <a:alpha val="20000"/>
            </a:srgbClr>
          </a:solidFill>
          <a:ln/>
        </p:spPr>
      </p:sp>
      <p:sp>
        <p:nvSpPr>
          <p:cNvPr id="6" name="Shape 3"/>
          <p:cNvSpPr/>
          <p:nvPr/>
        </p:nvSpPr>
        <p:spPr>
          <a:xfrm>
            <a:off x="4763" y="4762"/>
            <a:ext cx="9134475" cy="5133975"/>
          </a:xfrm>
          <a:prstGeom prst="rect">
            <a:avLst/>
          </a:prstGeom>
          <a:noFill/>
          <a:ln/>
        </p:spPr>
      </p:sp>
      <p:sp>
        <p:nvSpPr>
          <p:cNvPr id="7" name="Shape 4"/>
          <p:cNvSpPr/>
          <p:nvPr/>
        </p:nvSpPr>
        <p:spPr>
          <a:xfrm>
            <a:off x="4126706" y="1101411"/>
            <a:ext cx="890588" cy="323850"/>
          </a:xfrm>
          <a:prstGeom prst="rect">
            <a:avLst/>
          </a:prstGeom>
          <a:noFill/>
          <a:ln/>
        </p:spPr>
      </p:sp>
      <p:sp>
        <p:nvSpPr>
          <p:cNvPr id="8" name="Shape 5"/>
          <p:cNvSpPr/>
          <p:nvPr/>
        </p:nvSpPr>
        <p:spPr>
          <a:xfrm>
            <a:off x="4126706" y="1101411"/>
            <a:ext cx="890588" cy="195262"/>
          </a:xfrm>
          <a:prstGeom prst="roundRect">
            <a:avLst>
              <a:gd name="adj" fmla="val 627514"/>
            </a:avLst>
          </a:prstGeom>
          <a:solidFill>
            <a:srgbClr val="7C3AED">
              <a:alpha val="18000"/>
            </a:srgbClr>
          </a:solidFill>
          <a:ln w="4524">
            <a:solidFill>
              <a:srgbClr val="7C3AED">
                <a:alpha val="40000"/>
              </a:srgbClr>
            </a:solidFill>
            <a:prstDash val="solid"/>
          </a:ln>
        </p:spPr>
      </p:sp>
      <p:sp>
        <p:nvSpPr>
          <p:cNvPr id="9" name="Text 6"/>
          <p:cNvSpPr/>
          <p:nvPr/>
        </p:nvSpPr>
        <p:spPr>
          <a:xfrm>
            <a:off x="4236244" y="1144273"/>
            <a:ext cx="671513" cy="109538"/>
          </a:xfrm>
          <a:prstGeom prst="rect">
            <a:avLst/>
          </a:prstGeom>
          <a:noFill/>
          <a:ln/>
        </p:spPr>
        <p:txBody>
          <a:bodyPr wrap="square" lIns="0" tIns="0" rIns="0" bIns="0" rtlCol="0" anchor="ctr"/>
          <a:lstStyle/>
          <a:p>
            <a:pPr algn="ctr" indent="0" marL="0">
              <a:lnSpc>
                <a:spcPts val="819"/>
              </a:lnSpc>
              <a:buNone/>
            </a:pPr>
            <a:r>
              <a:rPr lang="en-US" sz="677" b="1" spc="47" kern="0" dirty="0">
                <a:solidFill>
                  <a:srgbClr val="A78BFA">
                    <a:alpha val="99000"/>
                  </a:srgbClr>
                </a:solidFill>
                <a:latin typeface="Inter" pitchFamily="34" charset="0"/>
                <a:ea typeface="Inter" pitchFamily="34" charset="-122"/>
                <a:cs typeface="Inter" pitchFamily="34" charset="-120"/>
              </a:rPr>
              <a:t>CONCLUSION</a:t>
            </a:r>
            <a:endParaRPr lang="en-US" sz="677" dirty="0"/>
          </a:p>
        </p:txBody>
      </p:sp>
      <p:sp>
        <p:nvSpPr>
          <p:cNvPr id="10" name="Shape 7"/>
          <p:cNvSpPr/>
          <p:nvPr/>
        </p:nvSpPr>
        <p:spPr>
          <a:xfrm>
            <a:off x="2681288" y="1425261"/>
            <a:ext cx="3781425" cy="581025"/>
          </a:xfrm>
          <a:prstGeom prst="rect">
            <a:avLst/>
          </a:prstGeom>
          <a:noFill/>
          <a:ln/>
        </p:spPr>
      </p:sp>
      <p:sp>
        <p:nvSpPr>
          <p:cNvPr id="11" name="Shape 8"/>
          <p:cNvSpPr/>
          <p:nvPr/>
        </p:nvSpPr>
        <p:spPr>
          <a:xfrm>
            <a:off x="2681288" y="1425261"/>
            <a:ext cx="3781425" cy="452438"/>
          </a:xfrm>
          <a:prstGeom prst="rect">
            <a:avLst/>
          </a:prstGeom>
          <a:noFill/>
          <a:ln/>
        </p:spPr>
      </p:sp>
      <p:sp>
        <p:nvSpPr>
          <p:cNvPr id="12" name="Text 9"/>
          <p:cNvSpPr/>
          <p:nvPr/>
        </p:nvSpPr>
        <p:spPr>
          <a:xfrm>
            <a:off x="2681288" y="1425261"/>
            <a:ext cx="3781425" cy="452438"/>
          </a:xfrm>
          <a:prstGeom prst="rect">
            <a:avLst/>
          </a:prstGeom>
          <a:noFill/>
          <a:ln/>
        </p:spPr>
        <p:txBody>
          <a:bodyPr wrap="square" lIns="0" tIns="0" rIns="0" bIns="0" rtlCol="0" anchor="ctr"/>
          <a:lstStyle/>
          <a:p>
            <a:pPr algn="ctr" indent="0" marL="0">
              <a:lnSpc>
                <a:spcPts val="3370"/>
              </a:lnSpc>
              <a:buNone/>
            </a:pPr>
            <a:r>
              <a:rPr lang="en-US" sz="3064" b="1" spc="-61" kern="0" dirty="0">
                <a:solidFill>
                  <a:srgbClr val="000000"/>
                </a:solidFill>
                <a:latin typeface="Inter" pitchFamily="34" charset="0"/>
                <a:ea typeface="Inter" pitchFamily="34" charset="-122"/>
                <a:cs typeface="Inter" pitchFamily="34" charset="-120"/>
              </a:rPr>
              <a:t>Mission Accomplie</a:t>
            </a:r>
            <a:endParaRPr lang="en-US" sz="3064" dirty="0"/>
          </a:p>
        </p:txBody>
      </p:sp>
      <p:sp>
        <p:nvSpPr>
          <p:cNvPr id="13" name="Shape 10"/>
          <p:cNvSpPr/>
          <p:nvPr/>
        </p:nvSpPr>
        <p:spPr>
          <a:xfrm>
            <a:off x="569528" y="2006286"/>
            <a:ext cx="8004953" cy="1121402"/>
          </a:xfrm>
          <a:prstGeom prst="rect">
            <a:avLst/>
          </a:prstGeom>
          <a:noFill/>
          <a:ln/>
        </p:spPr>
      </p:sp>
      <p:sp>
        <p:nvSpPr>
          <p:cNvPr id="14" name="Shape 11"/>
          <p:cNvSpPr/>
          <p:nvPr/>
        </p:nvSpPr>
        <p:spPr>
          <a:xfrm>
            <a:off x="2179253" y="2144398"/>
            <a:ext cx="4785503" cy="840415"/>
          </a:xfrm>
          <a:prstGeom prst="rect">
            <a:avLst/>
          </a:prstGeom>
          <a:noFill/>
          <a:ln/>
        </p:spPr>
      </p:sp>
      <p:sp>
        <p:nvSpPr>
          <p:cNvPr id="15" name="Text 12"/>
          <p:cNvSpPr/>
          <p:nvPr/>
        </p:nvSpPr>
        <p:spPr>
          <a:xfrm>
            <a:off x="2235975" y="2144398"/>
            <a:ext cx="4672013" cy="171450"/>
          </a:xfrm>
          <a:prstGeom prst="rect">
            <a:avLst/>
          </a:prstGeom>
          <a:noFill/>
          <a:ln/>
        </p:spPr>
        <p:txBody>
          <a:bodyPr wrap="square" lIns="0" tIns="0" rIns="0" bIns="0" rtlCol="0" anchor="ctr"/>
          <a:lstStyle/>
          <a:p>
            <a:pPr algn="ctr" indent="0" marL="0">
              <a:lnSpc>
                <a:spcPts val="1254"/>
              </a:lnSpc>
              <a:buNone/>
            </a:pPr>
            <a:r>
              <a:rPr lang="en-US" sz="784" dirty="0">
                <a:solidFill>
                  <a:srgbClr val="F0F4FF">
                    <a:alpha val="99000"/>
                  </a:srgbClr>
                </a:solidFill>
                <a:latin typeface="Inter" pitchFamily="34" charset="0"/>
                <a:ea typeface="Inter" pitchFamily="34" charset="-122"/>
                <a:cs typeface="Inter" pitchFamily="34" charset="-120"/>
              </a:rPr>
              <a:t>L'infrastructure Proxmox est prête pour la production : sécurisée, performante et sauvegardée.</a:t>
            </a:r>
            <a:endParaRPr lang="en-US" sz="784" dirty="0"/>
          </a:p>
        </p:txBody>
      </p:sp>
      <p:sp>
        <p:nvSpPr>
          <p:cNvPr id="16" name="Text 13"/>
          <p:cNvSpPr/>
          <p:nvPr/>
        </p:nvSpPr>
        <p:spPr>
          <a:xfrm>
            <a:off x="2235975" y="2479988"/>
            <a:ext cx="4672013" cy="504825"/>
          </a:xfrm>
          <a:prstGeom prst="rect">
            <a:avLst/>
          </a:prstGeom>
          <a:noFill/>
          <a:ln/>
        </p:spPr>
        <p:txBody>
          <a:bodyPr wrap="square" lIns="0" tIns="0" rIns="0" bIns="0" rtlCol="0" anchor="ctr"/>
          <a:lstStyle/>
          <a:p>
            <a:pPr algn="ctr" indent="0" marL="0">
              <a:lnSpc>
                <a:spcPts val="1254"/>
              </a:lnSpc>
              <a:buNone/>
            </a:pPr>
            <a:r>
              <a:rPr lang="en-US" sz="784" dirty="0">
                <a:solidFill>
                  <a:srgbClr val="F0F4FF">
                    <a:alpha val="99000"/>
                  </a:srgbClr>
                </a:solidFill>
                <a:latin typeface="Inter" pitchFamily="34" charset="0"/>
                <a:ea typeface="Inter" pitchFamily="34" charset="-122"/>
                <a:cs typeface="Inter" pitchFamily="34" charset="-120"/>
              </a:rPr>
              <a:t>Le Dashboard fourni est dynamique, esthétiquement abouti et répond aux exigences de pilotage de la</a:t>
            </a:r>
            <a:endParaRPr lang="en-US" sz="784" dirty="0"/>
          </a:p>
          <a:p>
            <a:pPr algn="ctr" indent="0" marL="0">
              <a:lnSpc>
                <a:spcPts val="1254"/>
              </a:lnSpc>
              <a:buNone/>
            </a:pPr>
            <a:r>
              <a:rPr lang="en-US" sz="784" dirty="0">
                <a:solidFill>
                  <a:srgbClr val="F0F4FF">
                    <a:alpha val="99000"/>
                  </a:srgbClr>
                </a:solidFill>
                <a:latin typeface="Inter" pitchFamily="34" charset="0"/>
                <a:ea typeface="Inter" pitchFamily="34" charset="-122"/>
                <a:cs typeface="Inter" pitchFamily="34" charset="-120"/>
              </a:rPr>
              <a:t>Donnée du campus.</a:t>
            </a:r>
            <a:endParaRPr lang="en-US" sz="784" dirty="0"/>
          </a:p>
        </p:txBody>
      </p:sp>
      <p:sp>
        <p:nvSpPr>
          <p:cNvPr id="17" name="Shape 14"/>
          <p:cNvSpPr/>
          <p:nvPr/>
        </p:nvSpPr>
        <p:spPr>
          <a:xfrm>
            <a:off x="3426619" y="3127688"/>
            <a:ext cx="2290763" cy="914400"/>
          </a:xfrm>
          <a:prstGeom prst="rect">
            <a:avLst/>
          </a:prstGeom>
          <a:noFill/>
          <a:ln/>
        </p:spPr>
      </p:sp>
      <p:sp>
        <p:nvSpPr>
          <p:cNvPr id="18" name="Shape 15"/>
          <p:cNvSpPr/>
          <p:nvPr/>
        </p:nvSpPr>
        <p:spPr>
          <a:xfrm>
            <a:off x="3426619" y="3384863"/>
            <a:ext cx="2290763" cy="657225"/>
          </a:xfrm>
          <a:prstGeom prst="roundRect">
            <a:avLst>
              <a:gd name="adj" fmla="val 26435"/>
            </a:avLst>
          </a:prstGeom>
          <a:solidFill>
            <a:srgbClr val="0F1623">
              <a:alpha val="80000"/>
            </a:srgbClr>
          </a:solidFill>
          <a:ln w="4524">
            <a:solidFill>
              <a:srgbClr val="1A2236"/>
            </a:solidFill>
            <a:prstDash val="solid"/>
          </a:ln>
        </p:spPr>
      </p:sp>
      <p:sp>
        <p:nvSpPr>
          <p:cNvPr id="19" name="Shape 16"/>
          <p:cNvSpPr/>
          <p:nvPr/>
        </p:nvSpPr>
        <p:spPr>
          <a:xfrm>
            <a:off x="3688556" y="3518213"/>
            <a:ext cx="1766888" cy="185738"/>
          </a:xfrm>
          <a:prstGeom prst="rect">
            <a:avLst/>
          </a:prstGeom>
          <a:noFill/>
          <a:ln/>
        </p:spPr>
      </p:sp>
      <p:sp>
        <p:nvSpPr>
          <p:cNvPr id="20" name="Text 17"/>
          <p:cNvSpPr/>
          <p:nvPr/>
        </p:nvSpPr>
        <p:spPr>
          <a:xfrm>
            <a:off x="3688556" y="3518213"/>
            <a:ext cx="1766888" cy="185738"/>
          </a:xfrm>
          <a:prstGeom prst="rect">
            <a:avLst/>
          </a:prstGeom>
          <a:noFill/>
          <a:ln/>
        </p:spPr>
        <p:txBody>
          <a:bodyPr wrap="square" lIns="0" tIns="0" rIns="0" bIns="0" rtlCol="0" anchor="ctr"/>
          <a:lstStyle/>
          <a:p>
            <a:pPr algn="ctr" indent="0" marL="0">
              <a:lnSpc>
                <a:spcPts val="1380"/>
              </a:lnSpc>
              <a:buNone/>
            </a:pPr>
            <a:r>
              <a:rPr lang="en-US" sz="1140" b="1" dirty="0">
                <a:solidFill>
                  <a:srgbClr val="F0F4FF">
                    <a:alpha val="99000"/>
                  </a:srgbClr>
                </a:solidFill>
                <a:latin typeface="Inter" pitchFamily="34" charset="0"/>
                <a:ea typeface="Inter" pitchFamily="34" charset="-122"/>
                <a:cs typeface="Inter" pitchFamily="34" charset="-120"/>
              </a:rPr>
              <a:t>Merci de votre attention</a:t>
            </a:r>
            <a:endParaRPr lang="en-US" sz="1140" dirty="0"/>
          </a:p>
        </p:txBody>
      </p:sp>
      <p:sp>
        <p:nvSpPr>
          <p:cNvPr id="21" name="Shape 18"/>
          <p:cNvSpPr/>
          <p:nvPr/>
        </p:nvSpPr>
        <p:spPr>
          <a:xfrm>
            <a:off x="3688556" y="3723001"/>
            <a:ext cx="1750838" cy="185738"/>
          </a:xfrm>
          <a:prstGeom prst="rect">
            <a:avLst/>
          </a:prstGeom>
          <a:noFill/>
          <a:ln/>
        </p:spPr>
      </p:sp>
      <p:sp>
        <p:nvSpPr>
          <p:cNvPr id="22" name="Text 19"/>
          <p:cNvSpPr/>
          <p:nvPr/>
        </p:nvSpPr>
        <p:spPr>
          <a:xfrm>
            <a:off x="3840054" y="3723001"/>
            <a:ext cx="1447800" cy="185738"/>
          </a:xfrm>
          <a:prstGeom prst="rect">
            <a:avLst/>
          </a:prstGeom>
          <a:noFill/>
          <a:ln/>
        </p:spPr>
        <p:txBody>
          <a:bodyPr wrap="square" lIns="0" tIns="0" rIns="0" bIns="0" rtlCol="0" anchor="ctr"/>
          <a:lstStyle/>
          <a:p>
            <a:pPr algn="ctr" indent="0" marL="0">
              <a:lnSpc>
                <a:spcPts val="1368"/>
              </a:lnSpc>
              <a:buNone/>
            </a:pPr>
            <a:r>
              <a:rPr lang="en-US" sz="855" dirty="0">
                <a:solidFill>
                  <a:srgbClr val="06B6D4">
                    <a:alpha val="99000"/>
                  </a:srgbClr>
                </a:solidFill>
                <a:latin typeface="Inter" pitchFamily="34" charset="0"/>
                <a:ea typeface="Inter" pitchFamily="34" charset="-122"/>
                <a:cs typeface="Inter" pitchFamily="34" charset="-120"/>
              </a:rPr>
              <a:t>Avez-vous des questions ?</a:t>
            </a:r>
            <a:endParaRPr lang="en-US" sz="855"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2026-03-31T18:27:58Z</dcterms:created>
  <dcterms:modified xsi:type="dcterms:W3CDTF">2026-03-31T18:27:58Z</dcterms:modified>
</cp:coreProperties>
</file>